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70" r:id="rId12"/>
    <p:sldId id="271" r:id="rId13"/>
    <p:sldId id="274" r:id="rId14"/>
    <p:sldId id="273" r:id="rId15"/>
    <p:sldId id="272" r:id="rId16"/>
    <p:sldId id="276" r:id="rId17"/>
    <p:sldId id="275" r:id="rId18"/>
    <p:sldId id="277" r:id="rId19"/>
    <p:sldId id="279" r:id="rId20"/>
    <p:sldId id="280" r:id="rId21"/>
    <p:sldId id="281" r:id="rId22"/>
  </p:sldIdLst>
  <p:sldSz cx="9144000" cy="6858000" type="letter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0445" autoAdjust="0"/>
  </p:normalViewPr>
  <p:slideViewPr>
    <p:cSldViewPr snapToGrid="0">
      <p:cViewPr varScale="1">
        <p:scale>
          <a:sx n="111" d="100"/>
          <a:sy n="111" d="100"/>
        </p:scale>
        <p:origin x="15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74A6-F698-48DE-BA51-A1EAD4D98A7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C3C8-E878-401A-87D7-D03B67024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39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74A6-F698-48DE-BA51-A1EAD4D98A7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C3C8-E878-401A-87D7-D03B67024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99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74A6-F698-48DE-BA51-A1EAD4D98A7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C3C8-E878-401A-87D7-D03B67024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93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57" y="3087981"/>
            <a:ext cx="2468583" cy="117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7300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74A6-F698-48DE-BA51-A1EAD4D98A7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C3C8-E878-401A-87D7-D03B67024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8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74A6-F698-48DE-BA51-A1EAD4D98A7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C3C8-E878-401A-87D7-D03B67024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18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74A6-F698-48DE-BA51-A1EAD4D98A7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C3C8-E878-401A-87D7-D03B67024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08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74A6-F698-48DE-BA51-A1EAD4D98A7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C3C8-E878-401A-87D7-D03B67024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6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74A6-F698-48DE-BA51-A1EAD4D98A7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C3C8-E878-401A-87D7-D03B67024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66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74A6-F698-48DE-BA51-A1EAD4D98A7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C3C8-E878-401A-87D7-D03B67024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08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74A6-F698-48DE-BA51-A1EAD4D98A7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C3C8-E878-401A-87D7-D03B67024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6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74A6-F698-48DE-BA51-A1EAD4D98A7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C3C8-E878-401A-87D7-D03B67024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5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C74A6-F698-48DE-BA51-A1EAD4D98A78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8C3C8-E878-401A-87D7-D03B67024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45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6.png"/><Relationship Id="rId18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image" Target="../media/image4.jp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7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AE8564-2DE3-4192-A9A0-8CAF9DA92E6E}"/>
              </a:ext>
            </a:extLst>
          </p:cNvPr>
          <p:cNvSpPr txBox="1"/>
          <p:nvPr/>
        </p:nvSpPr>
        <p:spPr>
          <a:xfrm>
            <a:off x="379293" y="4653229"/>
            <a:ext cx="3822326" cy="5770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1575" dirty="0">
              <a:solidFill>
                <a:srgbClr val="70707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1575" dirty="0">
              <a:solidFill>
                <a:srgbClr val="70707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51839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BCE1A71-529A-49D5-A185-D3EF23FF397A}"/>
              </a:ext>
            </a:extLst>
          </p:cNvPr>
          <p:cNvCxnSpPr>
            <a:cxnSpLocks/>
          </p:cNvCxnSpPr>
          <p:nvPr/>
        </p:nvCxnSpPr>
        <p:spPr>
          <a:xfrm flipH="1">
            <a:off x="2120530" y="3141281"/>
            <a:ext cx="34255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0E73E5C-8EA5-4CD8-B8DA-C9924985D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54" t="52522" b="9020"/>
          <a:stretch/>
        </p:blipFill>
        <p:spPr>
          <a:xfrm>
            <a:off x="446416" y="2409587"/>
            <a:ext cx="1763564" cy="13410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F612EF-A4A6-43EC-9869-42631D755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847" r="54282" b="9113"/>
          <a:stretch/>
        </p:blipFill>
        <p:spPr>
          <a:xfrm>
            <a:off x="2690069" y="4358843"/>
            <a:ext cx="2171700" cy="1605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4D44AC-E961-40CB-945D-314B07408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678" b="58176"/>
          <a:stretch/>
        </p:blipFill>
        <p:spPr>
          <a:xfrm>
            <a:off x="5518749" y="395818"/>
            <a:ext cx="2428875" cy="1949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691AD4-28E1-49D9-8051-C80B4CA9A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405" y="3685016"/>
            <a:ext cx="3571875" cy="87153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E1196C-264A-482B-9CBA-EDC86E2AD263}"/>
              </a:ext>
            </a:extLst>
          </p:cNvPr>
          <p:cNvCxnSpPr>
            <a:cxnSpLocks/>
          </p:cNvCxnSpPr>
          <p:nvPr/>
        </p:nvCxnSpPr>
        <p:spPr>
          <a:xfrm>
            <a:off x="6760472" y="2340510"/>
            <a:ext cx="0" cy="15512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8878A1-5DC6-4332-AA3C-6529A2C09CF6}"/>
              </a:ext>
            </a:extLst>
          </p:cNvPr>
          <p:cNvCxnSpPr/>
          <p:nvPr/>
        </p:nvCxnSpPr>
        <p:spPr>
          <a:xfrm>
            <a:off x="3422583" y="4105711"/>
            <a:ext cx="0" cy="2531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C7108B-7128-4E6A-81D4-C227932F93BC}"/>
              </a:ext>
            </a:extLst>
          </p:cNvPr>
          <p:cNvCxnSpPr>
            <a:cxnSpLocks/>
          </p:cNvCxnSpPr>
          <p:nvPr/>
        </p:nvCxnSpPr>
        <p:spPr>
          <a:xfrm flipH="1">
            <a:off x="3378354" y="4124254"/>
            <a:ext cx="198812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54EFD6-ADF2-47B4-BFA0-2946C7378026}"/>
              </a:ext>
            </a:extLst>
          </p:cNvPr>
          <p:cNvCxnSpPr>
            <a:cxnSpLocks/>
          </p:cNvCxnSpPr>
          <p:nvPr/>
        </p:nvCxnSpPr>
        <p:spPr>
          <a:xfrm flipV="1">
            <a:off x="5518749" y="3113218"/>
            <a:ext cx="0" cy="7785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74B68E-BB20-4FE1-9515-012DE199F6B7}"/>
              </a:ext>
            </a:extLst>
          </p:cNvPr>
          <p:cNvSpPr txBox="1"/>
          <p:nvPr/>
        </p:nvSpPr>
        <p:spPr>
          <a:xfrm>
            <a:off x="6771760" y="2409587"/>
            <a:ext cx="2406300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Main Monitor</a:t>
            </a:r>
          </a:p>
          <a:p>
            <a:r>
              <a:rPr lang="en-US" sz="1350" dirty="0"/>
              <a:t>Settings, Playback, Everything</a:t>
            </a:r>
          </a:p>
          <a:p>
            <a:endParaRPr lang="en-US" sz="1350" dirty="0"/>
          </a:p>
          <a:p>
            <a:r>
              <a:rPr lang="en-US" sz="1350" dirty="0"/>
              <a:t>Example Location: Server Room</a:t>
            </a:r>
          </a:p>
          <a:p>
            <a:endParaRPr lang="en-US" sz="13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3B2658-77BD-45FE-9FD4-C097F707432B}"/>
              </a:ext>
            </a:extLst>
          </p:cNvPr>
          <p:cNvSpPr txBox="1"/>
          <p:nvPr/>
        </p:nvSpPr>
        <p:spPr>
          <a:xfrm>
            <a:off x="2690070" y="6032791"/>
            <a:ext cx="246028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Spot Monitor (VGA up to 1080p)</a:t>
            </a:r>
          </a:p>
          <a:p>
            <a:r>
              <a:rPr lang="en-US" sz="1350" dirty="0"/>
              <a:t>Example Location: At Cashier’s</a:t>
            </a:r>
          </a:p>
          <a:p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0EBF80-0340-47CA-8FC9-98299ABE64DA}"/>
              </a:ext>
            </a:extLst>
          </p:cNvPr>
          <p:cNvSpPr txBox="1"/>
          <p:nvPr/>
        </p:nvSpPr>
        <p:spPr>
          <a:xfrm>
            <a:off x="239098" y="3849303"/>
            <a:ext cx="243355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Spot Monitor (CVBS up to 480p)</a:t>
            </a:r>
          </a:p>
          <a:p>
            <a:r>
              <a:rPr lang="en-US" sz="1350" dirty="0"/>
              <a:t>Example Location: Front Door</a:t>
            </a:r>
          </a:p>
          <a:p>
            <a:endParaRPr lang="en-US" sz="13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FC6584-4F64-4B2C-8CDD-834356A56F84}"/>
              </a:ext>
            </a:extLst>
          </p:cNvPr>
          <p:cNvSpPr txBox="1"/>
          <p:nvPr/>
        </p:nvSpPr>
        <p:spPr>
          <a:xfrm>
            <a:off x="5688181" y="4700904"/>
            <a:ext cx="2842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LTS Network Video Recorder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937019-E95C-4570-8D78-E65D97F62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8" y="395818"/>
            <a:ext cx="1901952" cy="6797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3A48712-7BEC-4025-9A6E-BF9EECB17025}"/>
              </a:ext>
            </a:extLst>
          </p:cNvPr>
          <p:cNvSpPr txBox="1"/>
          <p:nvPr/>
        </p:nvSpPr>
        <p:spPr>
          <a:xfrm>
            <a:off x="1851141" y="1465707"/>
            <a:ext cx="3054425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SPOT OUT MONITORS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D97B34-5B02-49DE-8E25-B72F82C00CE1}"/>
              </a:ext>
            </a:extLst>
          </p:cNvPr>
          <p:cNvSpPr txBox="1"/>
          <p:nvPr/>
        </p:nvSpPr>
        <p:spPr>
          <a:xfrm>
            <a:off x="6292194" y="6390581"/>
            <a:ext cx="2851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*Not all models support this function.</a:t>
            </a:r>
          </a:p>
          <a:p>
            <a:r>
              <a:rPr lang="en-US" sz="1200" i="1" dirty="0">
                <a:solidFill>
                  <a:srgbClr val="FF0000"/>
                </a:solidFill>
              </a:rPr>
              <a:t>**Pictures of the monitors are from online.</a:t>
            </a:r>
          </a:p>
        </p:txBody>
      </p:sp>
    </p:spTree>
    <p:extLst>
      <p:ext uri="{BB962C8B-B14F-4D97-AF65-F5344CB8AC3E}">
        <p14:creationId xmlns:p14="http://schemas.microsoft.com/office/powerpoint/2010/main" val="919406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845AE0-F055-45D7-B92E-8ECDCCFF50F3}"/>
              </a:ext>
            </a:extLst>
          </p:cNvPr>
          <p:cNvSpPr txBox="1"/>
          <p:nvPr/>
        </p:nvSpPr>
        <p:spPr>
          <a:xfrm>
            <a:off x="5258449" y="2035823"/>
            <a:ext cx="4778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ln w="0"/>
                <a:solidFill>
                  <a:schemeClr val="accent1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Want License Plates? </a:t>
            </a:r>
            <a:endParaRPr lang="en-US" sz="3200" dirty="0">
              <a:ln w="0"/>
              <a:solidFill>
                <a:schemeClr val="accent1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414C0-8F7A-4E16-9FFA-FC471CE60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7" y="454522"/>
            <a:ext cx="1901952" cy="679704"/>
          </a:xfrm>
          <a:prstGeom prst="rect">
            <a:avLst/>
          </a:prstGeom>
        </p:spPr>
      </p:pic>
      <p:pic>
        <p:nvPicPr>
          <p:cNvPr id="7" name="Picture 2" descr="image001">
            <a:extLst>
              <a:ext uri="{FF2B5EF4-FFF2-40B4-BE49-F238E27FC236}">
                <a16:creationId xmlns:a16="http://schemas.microsoft.com/office/drawing/2014/main" id="{6F8EACD3-ECEB-40FA-AE41-D10B69AEE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/>
          <a:stretch/>
        </p:blipFill>
        <p:spPr bwMode="auto">
          <a:xfrm>
            <a:off x="0" y="1703339"/>
            <a:ext cx="5062506" cy="268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image002">
            <a:extLst>
              <a:ext uri="{FF2B5EF4-FFF2-40B4-BE49-F238E27FC236}">
                <a16:creationId xmlns:a16="http://schemas.microsoft.com/office/drawing/2014/main" id="{582D450B-498E-4BF1-A290-B27CE7DAF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25" y="3537857"/>
            <a:ext cx="6543075" cy="332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295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008">
            <a:extLst>
              <a:ext uri="{FF2B5EF4-FFF2-40B4-BE49-F238E27FC236}">
                <a16:creationId xmlns:a16="http://schemas.microsoft.com/office/drawing/2014/main" id="{61D1EAA9-DBEE-4310-A43C-4D0FEBC1B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612" y="3178629"/>
            <a:ext cx="6560388" cy="367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845AE0-F055-45D7-B92E-8ECDCCFF50F3}"/>
              </a:ext>
            </a:extLst>
          </p:cNvPr>
          <p:cNvSpPr txBox="1"/>
          <p:nvPr/>
        </p:nvSpPr>
        <p:spPr>
          <a:xfrm>
            <a:off x="5366657" y="1689182"/>
            <a:ext cx="2677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>
                <a:ln w="0"/>
                <a:solidFill>
                  <a:schemeClr val="accent1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Get an LPR!</a:t>
            </a:r>
            <a:endParaRPr lang="en-US" sz="4400" dirty="0">
              <a:ln w="0"/>
              <a:solidFill>
                <a:schemeClr val="accent1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414C0-8F7A-4E16-9FFA-FC471CE60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7" y="454522"/>
            <a:ext cx="1901952" cy="679704"/>
          </a:xfrm>
          <a:prstGeom prst="rect">
            <a:avLst/>
          </a:prstGeom>
        </p:spPr>
      </p:pic>
      <p:pic>
        <p:nvPicPr>
          <p:cNvPr id="6" name="Picture 3" descr="image007">
            <a:extLst>
              <a:ext uri="{FF2B5EF4-FFF2-40B4-BE49-F238E27FC236}">
                <a16:creationId xmlns:a16="http://schemas.microsoft.com/office/drawing/2014/main" id="{B71767C7-CC80-400A-A177-DA2D5CA7E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1"/>
          <a:stretch/>
        </p:blipFill>
        <p:spPr bwMode="auto">
          <a:xfrm>
            <a:off x="0" y="1584790"/>
            <a:ext cx="4576763" cy="326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052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AutoShape 33">
            <a:extLst>
              <a:ext uri="{FF2B5EF4-FFF2-40B4-BE49-F238E27FC236}">
                <a16:creationId xmlns:a16="http://schemas.microsoft.com/office/drawing/2014/main" id="{D8AB26B0-3F43-4830-8F79-3FE926CAFDB3}"/>
              </a:ext>
            </a:extLst>
          </p:cNvPr>
          <p:cNvSpPr>
            <a:spLocks/>
          </p:cNvSpPr>
          <p:nvPr/>
        </p:nvSpPr>
        <p:spPr bwMode="auto">
          <a:xfrm>
            <a:off x="1328388" y="3139608"/>
            <a:ext cx="1693664" cy="9227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599" y="24"/>
                </a:moveTo>
                <a:lnTo>
                  <a:pt x="19005" y="0"/>
                </a:lnTo>
                <a:lnTo>
                  <a:pt x="18843" y="21600"/>
                </a:lnTo>
                <a:lnTo>
                  <a:pt x="108" y="20737"/>
                </a:lnTo>
                <a:lnTo>
                  <a:pt x="0" y="18053"/>
                </a:lnTo>
              </a:path>
            </a:pathLst>
          </a:custGeom>
          <a:noFill/>
          <a:ln w="88900" cap="flat" cmpd="sng">
            <a:solidFill>
              <a:srgbClr val="0365C0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675"/>
          </a:p>
        </p:txBody>
      </p:sp>
      <p:sp>
        <p:nvSpPr>
          <p:cNvPr id="141" name="AutoShape 34">
            <a:extLst>
              <a:ext uri="{FF2B5EF4-FFF2-40B4-BE49-F238E27FC236}">
                <a16:creationId xmlns:a16="http://schemas.microsoft.com/office/drawing/2014/main" id="{3586D375-B3A9-4D3D-85DE-6EFA4041F9FF}"/>
              </a:ext>
            </a:extLst>
          </p:cNvPr>
          <p:cNvSpPr>
            <a:spLocks/>
          </p:cNvSpPr>
          <p:nvPr/>
        </p:nvSpPr>
        <p:spPr bwMode="auto">
          <a:xfrm>
            <a:off x="1437724" y="2449083"/>
            <a:ext cx="1524221" cy="144422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599" y="932"/>
                </a:moveTo>
                <a:lnTo>
                  <a:pt x="21519" y="147"/>
                </a:lnTo>
                <a:lnTo>
                  <a:pt x="18528" y="0"/>
                </a:lnTo>
                <a:lnTo>
                  <a:pt x="17291" y="21599"/>
                </a:lnTo>
                <a:lnTo>
                  <a:pt x="300" y="21455"/>
                </a:lnTo>
                <a:lnTo>
                  <a:pt x="0" y="20131"/>
                </a:lnTo>
              </a:path>
            </a:pathLst>
          </a:custGeom>
          <a:noFill/>
          <a:ln w="88900" cap="flat" cmpd="sng">
            <a:solidFill>
              <a:srgbClr val="0365C0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675"/>
          </a:p>
        </p:txBody>
      </p:sp>
      <p:sp>
        <p:nvSpPr>
          <p:cNvPr id="167" name="AutoShape 34">
            <a:extLst>
              <a:ext uri="{FF2B5EF4-FFF2-40B4-BE49-F238E27FC236}">
                <a16:creationId xmlns:a16="http://schemas.microsoft.com/office/drawing/2014/main" id="{FE5AC91E-EA3A-4E0C-87FD-6A46ED4A2772}"/>
              </a:ext>
            </a:extLst>
          </p:cNvPr>
          <p:cNvSpPr>
            <a:spLocks/>
          </p:cNvSpPr>
          <p:nvPr/>
        </p:nvSpPr>
        <p:spPr bwMode="auto">
          <a:xfrm>
            <a:off x="1199198" y="1738514"/>
            <a:ext cx="1693664" cy="203537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599" y="932"/>
                </a:moveTo>
                <a:lnTo>
                  <a:pt x="21519" y="147"/>
                </a:lnTo>
                <a:lnTo>
                  <a:pt x="18528" y="0"/>
                </a:lnTo>
                <a:lnTo>
                  <a:pt x="17291" y="21599"/>
                </a:lnTo>
                <a:lnTo>
                  <a:pt x="300" y="21455"/>
                </a:lnTo>
                <a:lnTo>
                  <a:pt x="0" y="20131"/>
                </a:lnTo>
              </a:path>
            </a:pathLst>
          </a:custGeom>
          <a:noFill/>
          <a:ln w="88900" cap="flat" cmpd="sng">
            <a:solidFill>
              <a:srgbClr val="0365C0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675"/>
          </a:p>
        </p:txBody>
      </p:sp>
      <p:sp>
        <p:nvSpPr>
          <p:cNvPr id="147" name="AutoShape 42">
            <a:extLst>
              <a:ext uri="{FF2B5EF4-FFF2-40B4-BE49-F238E27FC236}">
                <a16:creationId xmlns:a16="http://schemas.microsoft.com/office/drawing/2014/main" id="{6C2612F2-4345-42E7-9576-97380064C6A5}"/>
              </a:ext>
            </a:extLst>
          </p:cNvPr>
          <p:cNvSpPr>
            <a:spLocks/>
          </p:cNvSpPr>
          <p:nvPr/>
        </p:nvSpPr>
        <p:spPr bwMode="auto">
          <a:xfrm>
            <a:off x="6807116" y="2824126"/>
            <a:ext cx="717211" cy="715874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3" y="20413"/>
                </a:lnTo>
                <a:lnTo>
                  <a:pt x="21600" y="21599"/>
                </a:lnTo>
              </a:path>
            </a:pathLst>
          </a:custGeom>
          <a:noFill/>
          <a:ln w="88900" cap="flat" cmpd="sng">
            <a:solidFill>
              <a:srgbClr val="5F327C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675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845AE0-F055-45D7-B92E-8ECDCCFF50F3}"/>
              </a:ext>
            </a:extLst>
          </p:cNvPr>
          <p:cNvSpPr txBox="1"/>
          <p:nvPr/>
        </p:nvSpPr>
        <p:spPr>
          <a:xfrm>
            <a:off x="2809397" y="725109"/>
            <a:ext cx="5410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Wireless Set Up for Multiple Buildings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414C0-8F7A-4E16-9FFA-FC471CE60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7" y="454522"/>
            <a:ext cx="1901952" cy="679704"/>
          </a:xfrm>
          <a:prstGeom prst="rect">
            <a:avLst/>
          </a:prstGeom>
        </p:spPr>
      </p:pic>
      <p:pic>
        <p:nvPicPr>
          <p:cNvPr id="113" name="Picture 1" descr="Office.jpg">
            <a:extLst>
              <a:ext uri="{FF2B5EF4-FFF2-40B4-BE49-F238E27FC236}">
                <a16:creationId xmlns:a16="http://schemas.microsoft.com/office/drawing/2014/main" id="{7B7F1352-9AE6-43C1-A0A2-05FD57495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019" y="4820379"/>
            <a:ext cx="2449711" cy="156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5" name="Picture 3" descr="ApartmentRight1.png">
            <a:extLst>
              <a:ext uri="{FF2B5EF4-FFF2-40B4-BE49-F238E27FC236}">
                <a16:creationId xmlns:a16="http://schemas.microsoft.com/office/drawing/2014/main" id="{270F0F7F-4224-4454-8F41-C60E472FA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46" y="1605478"/>
            <a:ext cx="1253728" cy="150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6" name="Picture 4" descr="Apartment2.png">
            <a:extLst>
              <a:ext uri="{FF2B5EF4-FFF2-40B4-BE49-F238E27FC236}">
                <a16:creationId xmlns:a16="http://schemas.microsoft.com/office/drawing/2014/main" id="{E039D96A-7110-4756-9AB2-D11C1AAE5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98" y="1558353"/>
            <a:ext cx="1306116" cy="156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" name="AutoShape 15">
            <a:extLst>
              <a:ext uri="{FF2B5EF4-FFF2-40B4-BE49-F238E27FC236}">
                <a16:creationId xmlns:a16="http://schemas.microsoft.com/office/drawing/2014/main" id="{D56DD166-6C37-4062-88F5-27A7BCF951C9}"/>
              </a:ext>
            </a:extLst>
          </p:cNvPr>
          <p:cNvSpPr>
            <a:spLocks/>
          </p:cNvSpPr>
          <p:nvPr/>
        </p:nvSpPr>
        <p:spPr bwMode="auto">
          <a:xfrm>
            <a:off x="2892779" y="4479726"/>
            <a:ext cx="1392436" cy="3238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r>
              <a:rPr lang="en-US" altLang="en-US" sz="1875" b="1" dirty="0">
                <a:solidFill>
                  <a:srgbClr val="FF2600"/>
                </a:solidFill>
              </a:rPr>
              <a:t>Central Hub</a:t>
            </a:r>
            <a:endParaRPr lang="en-US" altLang="en-US" sz="1875" dirty="0"/>
          </a:p>
        </p:txBody>
      </p:sp>
      <p:sp>
        <p:nvSpPr>
          <p:cNvPr id="127" name="AutoShape 20">
            <a:extLst>
              <a:ext uri="{FF2B5EF4-FFF2-40B4-BE49-F238E27FC236}">
                <a16:creationId xmlns:a16="http://schemas.microsoft.com/office/drawing/2014/main" id="{30646CEC-2B52-480B-BCA9-3E3846018E88}"/>
              </a:ext>
            </a:extLst>
          </p:cNvPr>
          <p:cNvSpPr>
            <a:spLocks/>
          </p:cNvSpPr>
          <p:nvPr/>
        </p:nvSpPr>
        <p:spPr bwMode="auto">
          <a:xfrm>
            <a:off x="2203915" y="5728096"/>
            <a:ext cx="3230761" cy="858441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11051"/>
                </a:moveTo>
                <a:lnTo>
                  <a:pt x="9" y="21280"/>
                </a:lnTo>
                <a:lnTo>
                  <a:pt x="19131" y="21599"/>
                </a:lnTo>
                <a:lnTo>
                  <a:pt x="19089" y="0"/>
                </a:lnTo>
                <a:lnTo>
                  <a:pt x="21503" y="0"/>
                </a:lnTo>
                <a:lnTo>
                  <a:pt x="21599" y="6418"/>
                </a:lnTo>
              </a:path>
            </a:pathLst>
          </a:custGeom>
          <a:noFill/>
          <a:ln w="88900" cap="flat" cmpd="sng">
            <a:solidFill>
              <a:srgbClr val="FF2600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675"/>
          </a:p>
        </p:txBody>
      </p:sp>
      <p:sp>
        <p:nvSpPr>
          <p:cNvPr id="128" name="AutoShape 21">
            <a:extLst>
              <a:ext uri="{FF2B5EF4-FFF2-40B4-BE49-F238E27FC236}">
                <a16:creationId xmlns:a16="http://schemas.microsoft.com/office/drawing/2014/main" id="{661740AB-48E3-491B-A693-0BAB17BDB576}"/>
              </a:ext>
            </a:extLst>
          </p:cNvPr>
          <p:cNvSpPr>
            <a:spLocks/>
          </p:cNvSpPr>
          <p:nvPr/>
        </p:nvSpPr>
        <p:spPr bwMode="auto">
          <a:xfrm>
            <a:off x="5709710" y="5059277"/>
            <a:ext cx="1034653" cy="85158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6027" y="0"/>
                </a:moveTo>
                <a:lnTo>
                  <a:pt x="21600" y="103"/>
                </a:lnTo>
                <a:lnTo>
                  <a:pt x="18180" y="14358"/>
                </a:lnTo>
                <a:lnTo>
                  <a:pt x="162" y="13767"/>
                </a:lnTo>
                <a:lnTo>
                  <a:pt x="0" y="21600"/>
                </a:lnTo>
              </a:path>
            </a:pathLst>
          </a:custGeom>
          <a:noFill/>
          <a:ln w="88900" cap="flat" cmpd="sng">
            <a:solidFill>
              <a:srgbClr val="FF2600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675"/>
          </a:p>
        </p:txBody>
      </p:sp>
      <p:sp>
        <p:nvSpPr>
          <p:cNvPr id="131" name="AutoShape 24">
            <a:extLst>
              <a:ext uri="{FF2B5EF4-FFF2-40B4-BE49-F238E27FC236}">
                <a16:creationId xmlns:a16="http://schemas.microsoft.com/office/drawing/2014/main" id="{822353FA-32C5-4836-B40E-ACE05B68833A}"/>
              </a:ext>
            </a:extLst>
          </p:cNvPr>
          <p:cNvSpPr>
            <a:spLocks/>
          </p:cNvSpPr>
          <p:nvPr/>
        </p:nvSpPr>
        <p:spPr bwMode="auto">
          <a:xfrm>
            <a:off x="6370507" y="4843684"/>
            <a:ext cx="974526" cy="7000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286" y="21600"/>
                </a:moveTo>
                <a:lnTo>
                  <a:pt x="21600" y="1057"/>
                </a:lnTo>
                <a:lnTo>
                  <a:pt x="310" y="0"/>
                </a:lnTo>
                <a:lnTo>
                  <a:pt x="0" y="3162"/>
                </a:lnTo>
              </a:path>
            </a:pathLst>
          </a:custGeom>
          <a:noFill/>
          <a:ln w="88900" cap="flat" cmpd="sng">
            <a:solidFill>
              <a:srgbClr val="FF2600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675"/>
          </a:p>
        </p:txBody>
      </p:sp>
      <p:sp>
        <p:nvSpPr>
          <p:cNvPr id="132" name="AutoShape 25">
            <a:extLst>
              <a:ext uri="{FF2B5EF4-FFF2-40B4-BE49-F238E27FC236}">
                <a16:creationId xmlns:a16="http://schemas.microsoft.com/office/drawing/2014/main" id="{E24A29F7-9E95-4D6F-B7D3-AED35A7E7F2C}"/>
              </a:ext>
            </a:extLst>
          </p:cNvPr>
          <p:cNvSpPr>
            <a:spLocks/>
          </p:cNvSpPr>
          <p:nvPr/>
        </p:nvSpPr>
        <p:spPr bwMode="auto">
          <a:xfrm>
            <a:off x="6197866" y="4608536"/>
            <a:ext cx="1553766" cy="307181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485" y="9790"/>
                </a:moveTo>
                <a:lnTo>
                  <a:pt x="21599" y="426"/>
                </a:lnTo>
                <a:lnTo>
                  <a:pt x="65" y="0"/>
                </a:lnTo>
                <a:lnTo>
                  <a:pt x="0" y="21600"/>
                </a:lnTo>
              </a:path>
            </a:pathLst>
          </a:custGeom>
          <a:noFill/>
          <a:ln w="88900" cap="flat" cmpd="sng">
            <a:solidFill>
              <a:srgbClr val="FF2600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675"/>
          </a:p>
        </p:txBody>
      </p:sp>
      <p:sp>
        <p:nvSpPr>
          <p:cNvPr id="133" name="AutoShape 26">
            <a:extLst>
              <a:ext uri="{FF2B5EF4-FFF2-40B4-BE49-F238E27FC236}">
                <a16:creationId xmlns:a16="http://schemas.microsoft.com/office/drawing/2014/main" id="{1A0DADA1-A36B-4B15-9C77-FB48659FB013}"/>
              </a:ext>
            </a:extLst>
          </p:cNvPr>
          <p:cNvSpPr>
            <a:spLocks/>
          </p:cNvSpPr>
          <p:nvPr/>
        </p:nvSpPr>
        <p:spPr bwMode="auto">
          <a:xfrm>
            <a:off x="1088299" y="6165056"/>
            <a:ext cx="1092994" cy="3429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r>
              <a:rPr lang="en-US" altLang="en-US" sz="975" b="1">
                <a:solidFill>
                  <a:srgbClr val="FF2600"/>
                </a:solidFill>
              </a:rPr>
              <a:t>Omnidirectional </a:t>
            </a:r>
          </a:p>
          <a:p>
            <a:r>
              <a:rPr lang="en-US" altLang="en-US" sz="975" b="1">
                <a:solidFill>
                  <a:srgbClr val="FF2600"/>
                </a:solidFill>
              </a:rPr>
              <a:t>Receiver</a:t>
            </a:r>
            <a:endParaRPr lang="en-US" altLang="en-US" sz="1875"/>
          </a:p>
        </p:txBody>
      </p:sp>
      <p:sp>
        <p:nvSpPr>
          <p:cNvPr id="134" name="AutoShape 27">
            <a:extLst>
              <a:ext uri="{FF2B5EF4-FFF2-40B4-BE49-F238E27FC236}">
                <a16:creationId xmlns:a16="http://schemas.microsoft.com/office/drawing/2014/main" id="{D72B0F8D-465F-4E43-AB95-80D79E77E73A}"/>
              </a:ext>
            </a:extLst>
          </p:cNvPr>
          <p:cNvSpPr>
            <a:spLocks/>
          </p:cNvSpPr>
          <p:nvPr/>
        </p:nvSpPr>
        <p:spPr bwMode="auto">
          <a:xfrm>
            <a:off x="6955721" y="6201537"/>
            <a:ext cx="650081" cy="190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r>
              <a:rPr lang="en-US" altLang="en-US" sz="975">
                <a:solidFill>
                  <a:srgbClr val="FF2600"/>
                </a:solidFill>
              </a:rPr>
              <a:t>IP Camera</a:t>
            </a:r>
            <a:endParaRPr lang="en-US" altLang="en-US" sz="1875"/>
          </a:p>
        </p:txBody>
      </p:sp>
      <p:sp>
        <p:nvSpPr>
          <p:cNvPr id="135" name="AutoShape 28">
            <a:extLst>
              <a:ext uri="{FF2B5EF4-FFF2-40B4-BE49-F238E27FC236}">
                <a16:creationId xmlns:a16="http://schemas.microsoft.com/office/drawing/2014/main" id="{40A192B4-257A-499B-B8D0-CF5226681893}"/>
              </a:ext>
            </a:extLst>
          </p:cNvPr>
          <p:cNvSpPr>
            <a:spLocks/>
          </p:cNvSpPr>
          <p:nvPr/>
        </p:nvSpPr>
        <p:spPr bwMode="auto">
          <a:xfrm>
            <a:off x="5542427" y="4546401"/>
            <a:ext cx="350044" cy="190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r>
              <a:rPr lang="en-US" altLang="en-US" sz="975" b="1">
                <a:solidFill>
                  <a:srgbClr val="FF2600"/>
                </a:solidFill>
              </a:rPr>
              <a:t>NVR </a:t>
            </a:r>
            <a:endParaRPr lang="en-US" altLang="en-US" sz="1875"/>
          </a:p>
        </p:txBody>
      </p:sp>
      <p:sp>
        <p:nvSpPr>
          <p:cNvPr id="136" name="AutoShape 29">
            <a:extLst>
              <a:ext uri="{FF2B5EF4-FFF2-40B4-BE49-F238E27FC236}">
                <a16:creationId xmlns:a16="http://schemas.microsoft.com/office/drawing/2014/main" id="{CAB1CD26-79A5-4BF1-B20A-B88173DD825B}"/>
              </a:ext>
            </a:extLst>
          </p:cNvPr>
          <p:cNvSpPr>
            <a:spLocks/>
          </p:cNvSpPr>
          <p:nvPr/>
        </p:nvSpPr>
        <p:spPr bwMode="auto">
          <a:xfrm>
            <a:off x="6000817" y="6449615"/>
            <a:ext cx="457200" cy="190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r>
              <a:rPr lang="en-US" altLang="en-US" sz="975" b="1">
                <a:solidFill>
                  <a:srgbClr val="FF2600"/>
                </a:solidFill>
              </a:rPr>
              <a:t>Router</a:t>
            </a:r>
            <a:endParaRPr lang="en-US" altLang="en-US" sz="1875"/>
          </a:p>
        </p:txBody>
      </p:sp>
      <p:sp>
        <p:nvSpPr>
          <p:cNvPr id="137" name="AutoShape 30">
            <a:extLst>
              <a:ext uri="{FF2B5EF4-FFF2-40B4-BE49-F238E27FC236}">
                <a16:creationId xmlns:a16="http://schemas.microsoft.com/office/drawing/2014/main" id="{94F1AA62-9882-4E41-A340-E045DBC9019E}"/>
              </a:ext>
            </a:extLst>
          </p:cNvPr>
          <p:cNvSpPr>
            <a:spLocks/>
          </p:cNvSpPr>
          <p:nvPr/>
        </p:nvSpPr>
        <p:spPr bwMode="auto">
          <a:xfrm>
            <a:off x="7485243" y="5211725"/>
            <a:ext cx="650081" cy="190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r>
              <a:rPr lang="en-US" altLang="en-US" sz="975" dirty="0">
                <a:solidFill>
                  <a:srgbClr val="FF2600"/>
                </a:solidFill>
              </a:rPr>
              <a:t>IP Camera</a:t>
            </a:r>
            <a:endParaRPr lang="en-US" altLang="en-US" sz="1875" dirty="0"/>
          </a:p>
        </p:txBody>
      </p:sp>
      <p:sp>
        <p:nvSpPr>
          <p:cNvPr id="138" name="AutoShape 31">
            <a:extLst>
              <a:ext uri="{FF2B5EF4-FFF2-40B4-BE49-F238E27FC236}">
                <a16:creationId xmlns:a16="http://schemas.microsoft.com/office/drawing/2014/main" id="{2E00384B-32FF-4DC3-91DD-302D26217F5C}"/>
              </a:ext>
            </a:extLst>
          </p:cNvPr>
          <p:cNvSpPr>
            <a:spLocks/>
          </p:cNvSpPr>
          <p:nvPr/>
        </p:nvSpPr>
        <p:spPr bwMode="auto">
          <a:xfrm>
            <a:off x="686349" y="3216908"/>
            <a:ext cx="743545" cy="190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r>
              <a:rPr lang="en-US" altLang="en-US" sz="975" b="1">
                <a:solidFill>
                  <a:srgbClr val="0365C0"/>
                </a:solidFill>
              </a:rPr>
              <a:t>PoE Switch</a:t>
            </a:r>
            <a:endParaRPr lang="en-US" altLang="en-US" sz="1875"/>
          </a:p>
        </p:txBody>
      </p:sp>
      <p:sp>
        <p:nvSpPr>
          <p:cNvPr id="139" name="AutoShape 32">
            <a:extLst>
              <a:ext uri="{FF2B5EF4-FFF2-40B4-BE49-F238E27FC236}">
                <a16:creationId xmlns:a16="http://schemas.microsoft.com/office/drawing/2014/main" id="{FA05F023-329E-4507-86C2-951C868AB188}"/>
              </a:ext>
            </a:extLst>
          </p:cNvPr>
          <p:cNvSpPr>
            <a:spLocks/>
          </p:cNvSpPr>
          <p:nvPr/>
        </p:nvSpPr>
        <p:spPr bwMode="auto">
          <a:xfrm>
            <a:off x="1353925" y="3210769"/>
            <a:ext cx="682824" cy="716709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1548" y="0"/>
                </a:moveTo>
                <a:lnTo>
                  <a:pt x="21600" y="9612"/>
                </a:lnTo>
                <a:lnTo>
                  <a:pt x="0" y="9309"/>
                </a:lnTo>
                <a:lnTo>
                  <a:pt x="52" y="21599"/>
                </a:lnTo>
              </a:path>
            </a:pathLst>
          </a:custGeom>
          <a:noFill/>
          <a:ln w="88900" cap="flat" cmpd="sng">
            <a:solidFill>
              <a:srgbClr val="0365C0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675"/>
          </a:p>
        </p:txBody>
      </p:sp>
      <p:sp>
        <p:nvSpPr>
          <p:cNvPr id="142" name="AutoShape 35">
            <a:extLst>
              <a:ext uri="{FF2B5EF4-FFF2-40B4-BE49-F238E27FC236}">
                <a16:creationId xmlns:a16="http://schemas.microsoft.com/office/drawing/2014/main" id="{22B812B1-9791-49D6-8692-E1E5458E2F60}"/>
              </a:ext>
            </a:extLst>
          </p:cNvPr>
          <p:cNvSpPr>
            <a:spLocks/>
          </p:cNvSpPr>
          <p:nvPr/>
        </p:nvSpPr>
        <p:spPr bwMode="auto">
          <a:xfrm>
            <a:off x="1702221" y="1562416"/>
            <a:ext cx="850106" cy="190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r>
              <a:rPr lang="en-US" altLang="en-US" sz="975" b="1" dirty="0">
                <a:solidFill>
                  <a:srgbClr val="0365C0"/>
                </a:solidFill>
              </a:rPr>
              <a:t>Transmitter 1</a:t>
            </a:r>
            <a:endParaRPr lang="en-US" altLang="en-US" sz="1875" dirty="0"/>
          </a:p>
        </p:txBody>
      </p:sp>
      <p:sp>
        <p:nvSpPr>
          <p:cNvPr id="143" name="AutoShape 37">
            <a:extLst>
              <a:ext uri="{FF2B5EF4-FFF2-40B4-BE49-F238E27FC236}">
                <a16:creationId xmlns:a16="http://schemas.microsoft.com/office/drawing/2014/main" id="{ECC8B4C0-03C7-4695-83B4-61F3223B6C5F}"/>
              </a:ext>
            </a:extLst>
          </p:cNvPr>
          <p:cNvSpPr>
            <a:spLocks/>
          </p:cNvSpPr>
          <p:nvPr/>
        </p:nvSpPr>
        <p:spPr bwMode="auto">
          <a:xfrm>
            <a:off x="3198843" y="1743506"/>
            <a:ext cx="669727" cy="190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r>
              <a:rPr lang="en-US" altLang="en-US" sz="975" b="1">
                <a:solidFill>
                  <a:srgbClr val="0365C0"/>
                </a:solidFill>
              </a:rPr>
              <a:t>IP Camera</a:t>
            </a:r>
            <a:endParaRPr lang="en-US" altLang="en-US" sz="1875"/>
          </a:p>
        </p:txBody>
      </p:sp>
      <p:sp>
        <p:nvSpPr>
          <p:cNvPr id="144" name="AutoShape 38">
            <a:extLst>
              <a:ext uri="{FF2B5EF4-FFF2-40B4-BE49-F238E27FC236}">
                <a16:creationId xmlns:a16="http://schemas.microsoft.com/office/drawing/2014/main" id="{7DB37974-DD5A-493F-8961-3E0E8657B8CA}"/>
              </a:ext>
            </a:extLst>
          </p:cNvPr>
          <p:cNvSpPr>
            <a:spLocks/>
          </p:cNvSpPr>
          <p:nvPr/>
        </p:nvSpPr>
        <p:spPr bwMode="auto">
          <a:xfrm>
            <a:off x="3198843" y="2383467"/>
            <a:ext cx="669727" cy="190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r>
              <a:rPr lang="en-US" altLang="en-US" sz="975" b="1">
                <a:solidFill>
                  <a:srgbClr val="0365C0"/>
                </a:solidFill>
              </a:rPr>
              <a:t>IP Camera</a:t>
            </a:r>
            <a:endParaRPr lang="en-US" altLang="en-US" sz="1875"/>
          </a:p>
        </p:txBody>
      </p:sp>
      <p:sp>
        <p:nvSpPr>
          <p:cNvPr id="145" name="AutoShape 39">
            <a:extLst>
              <a:ext uri="{FF2B5EF4-FFF2-40B4-BE49-F238E27FC236}">
                <a16:creationId xmlns:a16="http://schemas.microsoft.com/office/drawing/2014/main" id="{13A0CC3F-536D-49DA-B8D5-37A4ADF79693}"/>
              </a:ext>
            </a:extLst>
          </p:cNvPr>
          <p:cNvSpPr>
            <a:spLocks/>
          </p:cNvSpPr>
          <p:nvPr/>
        </p:nvSpPr>
        <p:spPr bwMode="auto">
          <a:xfrm>
            <a:off x="3200775" y="3273294"/>
            <a:ext cx="669726" cy="190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r>
              <a:rPr lang="en-US" altLang="en-US" sz="975" b="1" dirty="0">
                <a:solidFill>
                  <a:srgbClr val="0365C0"/>
                </a:solidFill>
              </a:rPr>
              <a:t>IP Camera</a:t>
            </a:r>
            <a:endParaRPr lang="en-US" altLang="en-US" sz="1875" dirty="0"/>
          </a:p>
        </p:txBody>
      </p:sp>
      <p:sp>
        <p:nvSpPr>
          <p:cNvPr id="148" name="AutoShape 43">
            <a:extLst>
              <a:ext uri="{FF2B5EF4-FFF2-40B4-BE49-F238E27FC236}">
                <a16:creationId xmlns:a16="http://schemas.microsoft.com/office/drawing/2014/main" id="{FB1D95F8-DFBE-4169-8575-A2539DB4509D}"/>
              </a:ext>
            </a:extLst>
          </p:cNvPr>
          <p:cNvSpPr>
            <a:spLocks/>
          </p:cNvSpPr>
          <p:nvPr/>
        </p:nvSpPr>
        <p:spPr bwMode="auto">
          <a:xfrm>
            <a:off x="5819976" y="3632729"/>
            <a:ext cx="2126456" cy="534281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685" y="42"/>
                </a:lnTo>
                <a:lnTo>
                  <a:pt x="2585" y="21599"/>
                </a:lnTo>
                <a:lnTo>
                  <a:pt x="21600" y="21466"/>
                </a:lnTo>
                <a:lnTo>
                  <a:pt x="21466" y="11437"/>
                </a:lnTo>
              </a:path>
            </a:pathLst>
          </a:custGeom>
          <a:noFill/>
          <a:ln w="88900" cap="flat" cmpd="sng">
            <a:solidFill>
              <a:srgbClr val="5F327C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675"/>
          </a:p>
        </p:txBody>
      </p:sp>
      <p:sp>
        <p:nvSpPr>
          <p:cNvPr id="149" name="AutoShape 44">
            <a:extLst>
              <a:ext uri="{FF2B5EF4-FFF2-40B4-BE49-F238E27FC236}">
                <a16:creationId xmlns:a16="http://schemas.microsoft.com/office/drawing/2014/main" id="{4D8BEF1B-3BDA-4CE7-8525-E8C333182E8F}"/>
              </a:ext>
            </a:extLst>
          </p:cNvPr>
          <p:cNvSpPr>
            <a:spLocks/>
          </p:cNvSpPr>
          <p:nvPr/>
        </p:nvSpPr>
        <p:spPr bwMode="auto">
          <a:xfrm>
            <a:off x="5905805" y="2554152"/>
            <a:ext cx="1932032" cy="147250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938" y="6"/>
                </a:lnTo>
                <a:lnTo>
                  <a:pt x="3514" y="21280"/>
                </a:lnTo>
                <a:lnTo>
                  <a:pt x="21600" y="21599"/>
                </a:lnTo>
                <a:lnTo>
                  <a:pt x="21529" y="17540"/>
                </a:lnTo>
              </a:path>
            </a:pathLst>
          </a:custGeom>
          <a:noFill/>
          <a:ln w="88900" cap="flat" cmpd="sng">
            <a:solidFill>
              <a:srgbClr val="5F327C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675"/>
          </a:p>
        </p:txBody>
      </p:sp>
      <p:sp>
        <p:nvSpPr>
          <p:cNvPr id="150" name="AutoShape 45">
            <a:extLst>
              <a:ext uri="{FF2B5EF4-FFF2-40B4-BE49-F238E27FC236}">
                <a16:creationId xmlns:a16="http://schemas.microsoft.com/office/drawing/2014/main" id="{2C210389-AB3C-4227-A991-9E1014ACF428}"/>
              </a:ext>
            </a:extLst>
          </p:cNvPr>
          <p:cNvSpPr>
            <a:spLocks/>
          </p:cNvSpPr>
          <p:nvPr/>
        </p:nvSpPr>
        <p:spPr bwMode="auto">
          <a:xfrm>
            <a:off x="6017620" y="1709006"/>
            <a:ext cx="1731169" cy="2164556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3119" y="690"/>
                </a:lnTo>
                <a:lnTo>
                  <a:pt x="5207" y="21459"/>
                </a:lnTo>
                <a:lnTo>
                  <a:pt x="21364" y="21599"/>
                </a:lnTo>
                <a:lnTo>
                  <a:pt x="21599" y="20078"/>
                </a:lnTo>
              </a:path>
            </a:pathLst>
          </a:custGeom>
          <a:noFill/>
          <a:ln w="88900" cap="flat" cmpd="sng">
            <a:solidFill>
              <a:srgbClr val="5F327C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675"/>
          </a:p>
        </p:txBody>
      </p:sp>
      <p:sp>
        <p:nvSpPr>
          <p:cNvPr id="151" name="AutoShape 46">
            <a:extLst>
              <a:ext uri="{FF2B5EF4-FFF2-40B4-BE49-F238E27FC236}">
                <a16:creationId xmlns:a16="http://schemas.microsoft.com/office/drawing/2014/main" id="{183BEACB-8A56-4389-A183-9D9BD0D52EBE}"/>
              </a:ext>
            </a:extLst>
          </p:cNvPr>
          <p:cNvSpPr>
            <a:spLocks/>
          </p:cNvSpPr>
          <p:nvPr/>
        </p:nvSpPr>
        <p:spPr bwMode="auto">
          <a:xfrm>
            <a:off x="4716924" y="2168071"/>
            <a:ext cx="716161" cy="2047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r>
              <a:rPr lang="en-US" altLang="en-US" sz="1088" b="1">
                <a:solidFill>
                  <a:srgbClr val="5F327C"/>
                </a:solidFill>
              </a:rPr>
              <a:t>IP Camera</a:t>
            </a:r>
            <a:endParaRPr lang="en-US" altLang="en-US" sz="1875"/>
          </a:p>
        </p:txBody>
      </p:sp>
      <p:sp>
        <p:nvSpPr>
          <p:cNvPr id="152" name="AutoShape 47">
            <a:extLst>
              <a:ext uri="{FF2B5EF4-FFF2-40B4-BE49-F238E27FC236}">
                <a16:creationId xmlns:a16="http://schemas.microsoft.com/office/drawing/2014/main" id="{2FCE1F29-ECAD-4FB2-A374-A5226039778B}"/>
              </a:ext>
            </a:extLst>
          </p:cNvPr>
          <p:cNvSpPr>
            <a:spLocks/>
          </p:cNvSpPr>
          <p:nvPr/>
        </p:nvSpPr>
        <p:spPr bwMode="auto">
          <a:xfrm>
            <a:off x="4727844" y="2875808"/>
            <a:ext cx="716161" cy="2047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r>
              <a:rPr lang="en-US" altLang="en-US" sz="1088" b="1" dirty="0">
                <a:solidFill>
                  <a:srgbClr val="5F327C"/>
                </a:solidFill>
              </a:rPr>
              <a:t>IP Camera</a:t>
            </a:r>
            <a:endParaRPr lang="en-US" altLang="en-US" sz="1875" dirty="0"/>
          </a:p>
        </p:txBody>
      </p:sp>
      <p:sp>
        <p:nvSpPr>
          <p:cNvPr id="153" name="AutoShape 48">
            <a:extLst>
              <a:ext uri="{FF2B5EF4-FFF2-40B4-BE49-F238E27FC236}">
                <a16:creationId xmlns:a16="http://schemas.microsoft.com/office/drawing/2014/main" id="{80593F85-645C-411A-84A3-90478D65F558}"/>
              </a:ext>
            </a:extLst>
          </p:cNvPr>
          <p:cNvSpPr>
            <a:spLocks/>
          </p:cNvSpPr>
          <p:nvPr/>
        </p:nvSpPr>
        <p:spPr bwMode="auto">
          <a:xfrm>
            <a:off x="4744770" y="3265847"/>
            <a:ext cx="716161" cy="2047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r>
              <a:rPr lang="en-US" altLang="en-US" sz="1088" b="1" dirty="0">
                <a:solidFill>
                  <a:srgbClr val="5F327C"/>
                </a:solidFill>
              </a:rPr>
              <a:t>IP Camera</a:t>
            </a:r>
            <a:endParaRPr lang="en-US" altLang="en-US" sz="1875" dirty="0"/>
          </a:p>
        </p:txBody>
      </p:sp>
      <p:sp>
        <p:nvSpPr>
          <p:cNvPr id="155" name="AutoShape 50">
            <a:extLst>
              <a:ext uri="{FF2B5EF4-FFF2-40B4-BE49-F238E27FC236}">
                <a16:creationId xmlns:a16="http://schemas.microsoft.com/office/drawing/2014/main" id="{A0790B5B-F3DE-4B56-A920-9E8919635D42}"/>
              </a:ext>
            </a:extLst>
          </p:cNvPr>
          <p:cNvSpPr>
            <a:spLocks/>
          </p:cNvSpPr>
          <p:nvPr/>
        </p:nvSpPr>
        <p:spPr bwMode="auto">
          <a:xfrm>
            <a:off x="359667" y="1593918"/>
            <a:ext cx="800100" cy="190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r>
              <a:rPr lang="en-US" altLang="en-US" sz="975" b="1" dirty="0">
                <a:solidFill>
                  <a:srgbClr val="FFFFFF"/>
                </a:solidFill>
              </a:rPr>
              <a:t>1000ft. away</a:t>
            </a:r>
            <a:endParaRPr lang="en-US" altLang="en-US" sz="1875" dirty="0"/>
          </a:p>
        </p:txBody>
      </p:sp>
      <p:sp>
        <p:nvSpPr>
          <p:cNvPr id="156" name="AutoShape 51">
            <a:extLst>
              <a:ext uri="{FF2B5EF4-FFF2-40B4-BE49-F238E27FC236}">
                <a16:creationId xmlns:a16="http://schemas.microsoft.com/office/drawing/2014/main" id="{B383615C-B5A8-4CBE-BB2F-D9056C38AF90}"/>
              </a:ext>
            </a:extLst>
          </p:cNvPr>
          <p:cNvSpPr>
            <a:spLocks/>
          </p:cNvSpPr>
          <p:nvPr/>
        </p:nvSpPr>
        <p:spPr bwMode="auto">
          <a:xfrm>
            <a:off x="7881160" y="1538718"/>
            <a:ext cx="857250" cy="2047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r>
              <a:rPr lang="en-US" altLang="en-US" sz="1088" b="1" dirty="0">
                <a:solidFill>
                  <a:srgbClr val="FFFFFF"/>
                </a:solidFill>
              </a:rPr>
              <a:t>1000ft. away</a:t>
            </a:r>
            <a:endParaRPr lang="en-US" altLang="en-US" sz="1875" dirty="0"/>
          </a:p>
        </p:txBody>
      </p:sp>
      <p:pic>
        <p:nvPicPr>
          <p:cNvPr id="157" name="Picture 7" descr="tile_paper_medgray">
            <a:extLst>
              <a:ext uri="{FF2B5EF4-FFF2-40B4-BE49-F238E27FC236}">
                <a16:creationId xmlns:a16="http://schemas.microsoft.com/office/drawing/2014/main" id="{5DCE9B32-DAA6-4E54-9908-E04A2AFCF1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28545" y="4739877"/>
            <a:ext cx="705446" cy="1444228"/>
          </a:xfrm>
          <a:prstGeom prst="rect">
            <a:avLst/>
          </a:prstGeom>
          <a:noFill/>
          <a:ln>
            <a:noFill/>
          </a:ln>
          <a:effectLst>
            <a:outerShdw blurRad="38100" dist="25400" dir="54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chemeClr val="tx1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14" name="Picture 2" descr="Cisco Router.jpg">
            <a:extLst>
              <a:ext uri="{FF2B5EF4-FFF2-40B4-BE49-F238E27FC236}">
                <a16:creationId xmlns:a16="http://schemas.microsoft.com/office/drawing/2014/main" id="{AD8D2DC9-667F-42E7-A85F-2E3D3EB56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00" b="95167" l="3914" r="91288">
                        <a14:foregroundMark x1="39520" y1="90000" x2="39520" y2="90000"/>
                        <a14:foregroundMark x1="44823" y1="88000" x2="44823" y2="88000"/>
                        <a14:foregroundMark x1="40909" y1="95167" x2="41919" y2="93167"/>
                        <a14:foregroundMark x1="46717" y1="90000" x2="46717" y2="90000"/>
                        <a14:foregroundMark x1="91540" y1="66167" x2="91540" y2="66167"/>
                        <a14:foregroundMark x1="7323" y1="25167" x2="7323" y2="25167"/>
                        <a14:foregroundMark x1="60354" y1="6500" x2="60354" y2="6500"/>
                        <a14:foregroundMark x1="3914" y1="16833" x2="3914" y2="1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742" y="5449316"/>
            <a:ext cx="1515666" cy="114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3" name="Picture 14" descr="NVR.jpg">
            <a:extLst>
              <a:ext uri="{FF2B5EF4-FFF2-40B4-BE49-F238E27FC236}">
                <a16:creationId xmlns:a16="http://schemas.microsoft.com/office/drawing/2014/main" id="{27E4EDCA-BA38-4F57-B814-AB20C701F6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000" r="94667">
                        <a14:foregroundMark x1="6000" y1="46500" x2="6000" y2="46500"/>
                        <a14:foregroundMark x1="94667" y1="48167" x2="94667" y2="48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147" y="4399646"/>
            <a:ext cx="1254323" cy="125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0" name="Picture 9" descr="matrixBullet.jpg">
            <a:extLst>
              <a:ext uri="{FF2B5EF4-FFF2-40B4-BE49-F238E27FC236}">
                <a16:creationId xmlns:a16="http://schemas.microsoft.com/office/drawing/2014/main" id="{53B83D01-2C4F-48A6-AD55-B174D98ACA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4182" r="93273">
                        <a14:foregroundMark x1="8000" y1="46182" x2="8000" y2="46182"/>
                        <a14:foregroundMark x1="4182" y1="44364" x2="4182" y2="44364"/>
                        <a14:foregroundMark x1="93273" y1="24000" x2="93273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54" y="1483075"/>
            <a:ext cx="8572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1" name="Picture 9" descr="matrixBullet.jpg">
            <a:extLst>
              <a:ext uri="{FF2B5EF4-FFF2-40B4-BE49-F238E27FC236}">
                <a16:creationId xmlns:a16="http://schemas.microsoft.com/office/drawing/2014/main" id="{020A6B4F-DAF2-4534-835B-70106918B5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4182" r="93273">
                        <a14:foregroundMark x1="8000" y1="46182" x2="8000" y2="46182"/>
                        <a14:foregroundMark x1="4182" y1="44364" x2="4182" y2="44364"/>
                        <a14:foregroundMark x1="93273" y1="24000" x2="93273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40" y="5458587"/>
            <a:ext cx="8572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5" name="Picture 16" descr="4PoE.jpg">
            <a:extLst>
              <a:ext uri="{FF2B5EF4-FFF2-40B4-BE49-F238E27FC236}">
                <a16:creationId xmlns:a16="http://schemas.microsoft.com/office/drawing/2014/main" id="{467CBD64-83BD-4C6F-87CF-5D993AC680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427" y="3039686"/>
            <a:ext cx="1306116" cy="130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2" name="Picture 9" descr="matrixBullet.jpg">
            <a:extLst>
              <a:ext uri="{FF2B5EF4-FFF2-40B4-BE49-F238E27FC236}">
                <a16:creationId xmlns:a16="http://schemas.microsoft.com/office/drawing/2014/main" id="{610369F0-F014-4D45-9C32-27F2DDFA82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4182" r="93273">
                        <a14:foregroundMark x1="8000" y1="46182" x2="8000" y2="46182"/>
                        <a14:foregroundMark x1="4182" y1="44364" x2="4182" y2="44364"/>
                        <a14:foregroundMark x1="93273" y1="24000" x2="93273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544" y="2181748"/>
            <a:ext cx="8572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" name="Picture 9" descr="matrixBullet.jpg">
            <a:extLst>
              <a:ext uri="{FF2B5EF4-FFF2-40B4-BE49-F238E27FC236}">
                <a16:creationId xmlns:a16="http://schemas.microsoft.com/office/drawing/2014/main" id="{5F265013-E2D8-4759-9424-588854191C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4182" r="93273">
                        <a14:foregroundMark x1="8000" y1="46182" x2="8000" y2="46182"/>
                        <a14:foregroundMark x1="4182" y1="44364" x2="4182" y2="44364"/>
                        <a14:foregroundMark x1="93273" y1="24000" x2="93273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900" y="3142737"/>
            <a:ext cx="8572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4" name="Picture 6" descr="WirelessAntennaFront.PNG">
            <a:extLst>
              <a:ext uri="{FF2B5EF4-FFF2-40B4-BE49-F238E27FC236}">
                <a16:creationId xmlns:a16="http://schemas.microsoft.com/office/drawing/2014/main" id="{1B7ADFF4-845E-45D9-9D05-150D9B3CA5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07" y="1617482"/>
            <a:ext cx="415151" cy="146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5" name="AutoShape 40">
            <a:extLst>
              <a:ext uri="{FF2B5EF4-FFF2-40B4-BE49-F238E27FC236}">
                <a16:creationId xmlns:a16="http://schemas.microsoft.com/office/drawing/2014/main" id="{65E0EC98-2706-4E87-9095-92898A6241C9}"/>
              </a:ext>
            </a:extLst>
          </p:cNvPr>
          <p:cNvSpPr>
            <a:spLocks/>
          </p:cNvSpPr>
          <p:nvPr/>
        </p:nvSpPr>
        <p:spPr bwMode="auto">
          <a:xfrm>
            <a:off x="6308471" y="1464995"/>
            <a:ext cx="857250" cy="189911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99" tIns="50799" rIns="50799" bIns="50799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r>
              <a:rPr lang="en-US" altLang="en-US" sz="980" b="1" dirty="0">
                <a:solidFill>
                  <a:srgbClr val="5F327C"/>
                </a:solidFill>
              </a:rPr>
              <a:t>Transmitter 2</a:t>
            </a:r>
            <a:endParaRPr lang="en-US" altLang="en-US" sz="980" dirty="0"/>
          </a:p>
        </p:txBody>
      </p:sp>
      <p:pic>
        <p:nvPicPr>
          <p:cNvPr id="166" name="Picture 16" descr="4PoE.jpg">
            <a:extLst>
              <a:ext uri="{FF2B5EF4-FFF2-40B4-BE49-F238E27FC236}">
                <a16:creationId xmlns:a16="http://schemas.microsoft.com/office/drawing/2014/main" id="{7988F730-E45A-4A5A-A55E-7D1626F88C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29" y="3031584"/>
            <a:ext cx="1306116" cy="130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" name="Picture 5" descr="WirelessAntennaFront.PNG">
            <a:extLst>
              <a:ext uri="{FF2B5EF4-FFF2-40B4-BE49-F238E27FC236}">
                <a16:creationId xmlns:a16="http://schemas.microsoft.com/office/drawing/2014/main" id="{980664E8-AFEC-423B-BAEA-40368E5570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837" y="1716121"/>
            <a:ext cx="426244" cy="150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0" name="Picture 11" descr="matrixDome.jpg">
            <a:extLst>
              <a:ext uri="{FF2B5EF4-FFF2-40B4-BE49-F238E27FC236}">
                <a16:creationId xmlns:a16="http://schemas.microsoft.com/office/drawing/2014/main" id="{511D806C-C09C-4098-87E8-8A8ED681818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24" b="90774" l="7440" r="92262">
                        <a14:foregroundMark x1="49702" y1="90774" x2="49702" y2="90774"/>
                        <a14:foregroundMark x1="92262" y1="20833" x2="92262" y2="20833"/>
                        <a14:foregroundMark x1="7440" y1="22321" x2="7440" y2="22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170" y="1552708"/>
            <a:ext cx="523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6" name="AutoShape 41">
            <a:extLst>
              <a:ext uri="{FF2B5EF4-FFF2-40B4-BE49-F238E27FC236}">
                <a16:creationId xmlns:a16="http://schemas.microsoft.com/office/drawing/2014/main" id="{91EC7C5A-8836-403A-9410-4ACC5C48BECD}"/>
              </a:ext>
            </a:extLst>
          </p:cNvPr>
          <p:cNvSpPr>
            <a:spLocks/>
          </p:cNvSpPr>
          <p:nvPr/>
        </p:nvSpPr>
        <p:spPr bwMode="auto">
          <a:xfrm>
            <a:off x="7524327" y="3211337"/>
            <a:ext cx="743545" cy="190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>
            <a:lvl1pPr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r>
              <a:rPr lang="en-US" altLang="en-US" sz="975" b="1" dirty="0" err="1">
                <a:solidFill>
                  <a:srgbClr val="5F327C"/>
                </a:solidFill>
              </a:rPr>
              <a:t>PoE</a:t>
            </a:r>
            <a:r>
              <a:rPr lang="en-US" altLang="en-US" sz="975" b="1" dirty="0">
                <a:solidFill>
                  <a:srgbClr val="5F327C"/>
                </a:solidFill>
              </a:rPr>
              <a:t> Switch</a:t>
            </a:r>
            <a:endParaRPr lang="en-US" altLang="en-US" sz="1875" dirty="0"/>
          </a:p>
        </p:txBody>
      </p:sp>
      <p:pic>
        <p:nvPicPr>
          <p:cNvPr id="169" name="Picture 11" descr="matrixDome.jpg">
            <a:extLst>
              <a:ext uri="{FF2B5EF4-FFF2-40B4-BE49-F238E27FC236}">
                <a16:creationId xmlns:a16="http://schemas.microsoft.com/office/drawing/2014/main" id="{B2085958-DD78-4C6A-AD18-8EAE797811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24" b="90774" l="7440" r="92262">
                        <a14:foregroundMark x1="49702" y1="90774" x2="49702" y2="90774"/>
                        <a14:foregroundMark x1="92262" y1="20833" x2="92262" y2="20833"/>
                        <a14:foregroundMark x1="7440" y1="22321" x2="7440" y2="22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051" y="2147689"/>
            <a:ext cx="523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0" name="Picture 11" descr="matrixDome.jpg">
            <a:extLst>
              <a:ext uri="{FF2B5EF4-FFF2-40B4-BE49-F238E27FC236}">
                <a16:creationId xmlns:a16="http://schemas.microsoft.com/office/drawing/2014/main" id="{D4B510E4-4CD5-4F5A-B202-910DE93451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24" b="90774" l="7440" r="92262">
                        <a14:foregroundMark x1="49702" y1="90774" x2="49702" y2="90774"/>
                        <a14:foregroundMark x1="92262" y1="20833" x2="92262" y2="20833"/>
                        <a14:foregroundMark x1="7440" y1="22321" x2="7440" y2="223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936" y="2871095"/>
            <a:ext cx="523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1" name="Rectangle 170">
            <a:extLst>
              <a:ext uri="{FF2B5EF4-FFF2-40B4-BE49-F238E27FC236}">
                <a16:creationId xmlns:a16="http://schemas.microsoft.com/office/drawing/2014/main" id="{54C0CF7C-F3E2-43C3-B36B-267BBCE0DF6A}"/>
              </a:ext>
            </a:extLst>
          </p:cNvPr>
          <p:cNvSpPr/>
          <p:nvPr/>
        </p:nvSpPr>
        <p:spPr>
          <a:xfrm>
            <a:off x="144057" y="1413239"/>
            <a:ext cx="8855886" cy="53294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23" descr="matrixDome.jpg">
            <a:extLst>
              <a:ext uri="{FF2B5EF4-FFF2-40B4-BE49-F238E27FC236}">
                <a16:creationId xmlns:a16="http://schemas.microsoft.com/office/drawing/2014/main" id="{8C654622-F765-4AF6-8250-CC5329D74FE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090" y="4713132"/>
            <a:ext cx="5238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10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0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utoUpdateAnimBg="0"/>
      <p:bldP spid="133" grpId="0" autoUpdateAnimBg="0"/>
      <p:bldP spid="134" grpId="0" autoUpdateAnimBg="0"/>
      <p:bldP spid="135" grpId="0" autoUpdateAnimBg="0"/>
      <p:bldP spid="136" grpId="0" autoUpdateAnimBg="0"/>
      <p:bldP spid="137" grpId="0" autoUpdateAnimBg="0"/>
      <p:bldP spid="138" grpId="0" autoUpdateAnimBg="0"/>
      <p:bldP spid="142" grpId="0" autoUpdateAnimBg="0"/>
      <p:bldP spid="143" grpId="0" autoUpdateAnimBg="0"/>
      <p:bldP spid="144" grpId="0" autoUpdateAnimBg="0"/>
      <p:bldP spid="145" grpId="0" autoUpdateAnimBg="0"/>
      <p:bldP spid="151" grpId="0" autoUpdateAnimBg="0"/>
      <p:bldP spid="152" grpId="0" autoUpdateAnimBg="0"/>
      <p:bldP spid="153" grpId="0" autoUpdateAnimBg="0"/>
      <p:bldP spid="155" grpId="0" autoUpdateAnimBg="0"/>
      <p:bldP spid="156" grpId="0" autoUpdateAnimBg="0"/>
      <p:bldP spid="165" grpId="0" autoUpdateAnimBg="0"/>
      <p:bldP spid="14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845AE0-F055-45D7-B92E-8ECDCCFF50F3}"/>
              </a:ext>
            </a:extLst>
          </p:cNvPr>
          <p:cNvSpPr txBox="1"/>
          <p:nvPr/>
        </p:nvSpPr>
        <p:spPr>
          <a:xfrm>
            <a:off x="3733801" y="1163024"/>
            <a:ext cx="5410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Integrating Cameras with Access Control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414C0-8F7A-4E16-9FFA-FC471CE60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7" y="454522"/>
            <a:ext cx="1901952" cy="679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E8ADA6-3B82-461B-A9CC-D84E97DF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2346"/>
            <a:ext cx="9144000" cy="479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8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32E7D3-55BB-4159-B8BD-3D1B529C9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3369"/>
            <a:ext cx="9144000" cy="51145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F2BA87-E49A-4D83-B8BC-34BE51436AF7}"/>
              </a:ext>
            </a:extLst>
          </p:cNvPr>
          <p:cNvSpPr txBox="1"/>
          <p:nvPr/>
        </p:nvSpPr>
        <p:spPr>
          <a:xfrm>
            <a:off x="261257" y="251254"/>
            <a:ext cx="8621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Integrating Cameras with Access Control </a:t>
            </a:r>
          </a:p>
          <a:p>
            <a:r>
              <a:rPr lang="en-US" altLang="zh-TW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              – Find Out What’s Going on in a Snap!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4674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7D0FE3-C0A0-4698-AFA6-E27E3086D46E}"/>
              </a:ext>
            </a:extLst>
          </p:cNvPr>
          <p:cNvSpPr/>
          <p:nvPr/>
        </p:nvSpPr>
        <p:spPr>
          <a:xfrm>
            <a:off x="1552755" y="888522"/>
            <a:ext cx="5693433" cy="4326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F3F38-3B69-4153-96FD-E5355CF3A6C7}"/>
              </a:ext>
            </a:extLst>
          </p:cNvPr>
          <p:cNvSpPr/>
          <p:nvPr/>
        </p:nvSpPr>
        <p:spPr>
          <a:xfrm>
            <a:off x="2129061" y="291187"/>
            <a:ext cx="4885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IP Popular Items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9576E8-A780-4C76-895A-5A4275C57C53}"/>
              </a:ext>
            </a:extLst>
          </p:cNvPr>
          <p:cNvSpPr txBox="1"/>
          <p:nvPr/>
        </p:nvSpPr>
        <p:spPr>
          <a:xfrm>
            <a:off x="773399" y="1618903"/>
            <a:ext cx="196880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• CMIP7422N-28M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• CMIP1042-28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• CMIP8042-28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DB17D1-B655-4293-8192-088DAE90E389}"/>
              </a:ext>
            </a:extLst>
          </p:cNvPr>
          <p:cNvSpPr/>
          <p:nvPr/>
        </p:nvSpPr>
        <p:spPr>
          <a:xfrm>
            <a:off x="4572000" y="161890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• CMIP3362W-28M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• CMIP7043W-MZ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• CMIP9863W-SZ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B50FB-8B38-460A-9FAE-A419AE9F7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342" y="3567020"/>
            <a:ext cx="1267580" cy="1272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B55053-002A-4441-9A11-246EE0683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341" y="1978008"/>
            <a:ext cx="1267581" cy="1229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EC401-0770-443B-88C1-12542C03C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394" y="5429710"/>
            <a:ext cx="1827476" cy="873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AED226-AC51-429F-AD44-E886458A8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662" y="1911579"/>
            <a:ext cx="1214509" cy="1296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39D534-43CD-47CE-94BE-6CB9640AE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5555" y="3707791"/>
            <a:ext cx="1365951" cy="1131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34AC82-A395-4C5A-A9F9-75FFE805C5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9221" y="5157186"/>
            <a:ext cx="2091457" cy="122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00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3A28C9-3A80-4570-B44A-B8A4AC78D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2" y="189477"/>
            <a:ext cx="448821" cy="1603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350E93-EE2B-4D08-A6BB-FBCD4B1659C9}"/>
              </a:ext>
            </a:extLst>
          </p:cNvPr>
          <p:cNvSpPr/>
          <p:nvPr/>
        </p:nvSpPr>
        <p:spPr>
          <a:xfrm>
            <a:off x="268452" y="144534"/>
            <a:ext cx="86071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Best Seller: CMIP7422N-28M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4A347F-C97E-430F-8614-2290C8B22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40" y="1726173"/>
            <a:ext cx="3509972" cy="34056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18BD192-1115-4B2E-B35C-E61AC731341C}"/>
              </a:ext>
            </a:extLst>
          </p:cNvPr>
          <p:cNvSpPr/>
          <p:nvPr/>
        </p:nvSpPr>
        <p:spPr>
          <a:xfrm>
            <a:off x="4572000" y="2154437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• Full 1080P </a:t>
            </a:r>
          </a:p>
          <a:p>
            <a:r>
              <a:rPr lang="en-US" dirty="0"/>
              <a:t>• 12 IR up to 70ft </a:t>
            </a:r>
          </a:p>
          <a:p>
            <a:r>
              <a:rPr lang="en-US" dirty="0"/>
              <a:t>• 2.8mm Fixed Lens </a:t>
            </a:r>
          </a:p>
          <a:p>
            <a:r>
              <a:rPr lang="en-US" dirty="0"/>
              <a:t>• Special Design for Wide </a:t>
            </a:r>
            <a:r>
              <a:rPr lang="en-US" dirty="0" err="1"/>
              <a:t>FoV</a:t>
            </a:r>
            <a:r>
              <a:rPr lang="en-US" dirty="0"/>
              <a:t> </a:t>
            </a:r>
          </a:p>
          <a:p>
            <a:r>
              <a:rPr lang="en-US" dirty="0"/>
              <a:t>• Support H.264 Zip+, H.264 </a:t>
            </a:r>
          </a:p>
          <a:p>
            <a:r>
              <a:rPr lang="en-US" dirty="0"/>
              <a:t>• Micro SD/SDHC/SDXC Card Slot up to 128GB • Video Content Analytics </a:t>
            </a:r>
          </a:p>
          <a:p>
            <a:r>
              <a:rPr lang="en-US" dirty="0"/>
              <a:t>• DWDR </a:t>
            </a:r>
          </a:p>
          <a:p>
            <a:r>
              <a:rPr lang="en-US" dirty="0"/>
              <a:t>• 3-Axis </a:t>
            </a:r>
          </a:p>
          <a:p>
            <a:r>
              <a:rPr lang="en-US" dirty="0"/>
              <a:t>• IP67, IK10 Vandal-Proof </a:t>
            </a:r>
          </a:p>
          <a:p>
            <a:r>
              <a:rPr lang="en-US" dirty="0"/>
              <a:t>• 3D DNR, BLC </a:t>
            </a:r>
          </a:p>
          <a:p>
            <a:r>
              <a:rPr lang="en-US" dirty="0"/>
              <a:t>• DC 12V, </a:t>
            </a:r>
            <a:r>
              <a:rPr lang="en-US" dirty="0" err="1"/>
              <a:t>PoE</a:t>
            </a:r>
            <a:r>
              <a:rPr lang="en-US" dirty="0"/>
              <a:t> </a:t>
            </a:r>
          </a:p>
          <a:p>
            <a:r>
              <a:rPr lang="en-US" dirty="0"/>
              <a:t>• UL Listed 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C6D50B-8173-47C6-BDE4-191B26E73EE2}"/>
              </a:ext>
            </a:extLst>
          </p:cNvPr>
          <p:cNvSpPr txBox="1"/>
          <p:nvPr/>
        </p:nvSpPr>
        <p:spPr>
          <a:xfrm>
            <a:off x="377164" y="1323574"/>
            <a:ext cx="505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highlight>
                  <a:srgbClr val="FFFF00"/>
                </a:highlight>
              </a:rPr>
              <a:t>Price comparable to TVI, but a lot more advantages!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4C6C5E-3D78-48EA-89E2-9F950F8403C9}"/>
              </a:ext>
            </a:extLst>
          </p:cNvPr>
          <p:cNvSpPr txBox="1"/>
          <p:nvPr/>
        </p:nvSpPr>
        <p:spPr>
          <a:xfrm>
            <a:off x="711656" y="5386091"/>
            <a:ext cx="3190740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400" dirty="0"/>
              <a:t>Easier Installation – Just 1 Cable!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400" dirty="0"/>
              <a:t>Can Standalone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400" dirty="0"/>
              <a:t>Back Up Footage</a:t>
            </a:r>
          </a:p>
        </p:txBody>
      </p:sp>
    </p:spTree>
    <p:extLst>
      <p:ext uri="{BB962C8B-B14F-4D97-AF65-F5344CB8AC3E}">
        <p14:creationId xmlns:p14="http://schemas.microsoft.com/office/powerpoint/2010/main" val="1554715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3A28C9-3A80-4570-B44A-B8A4AC78D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786" y="258793"/>
            <a:ext cx="448821" cy="1603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350E93-EE2B-4D08-A6BB-FBCD4B1659C9}"/>
              </a:ext>
            </a:extLst>
          </p:cNvPr>
          <p:cNvSpPr/>
          <p:nvPr/>
        </p:nvSpPr>
        <p:spPr>
          <a:xfrm>
            <a:off x="799845" y="144534"/>
            <a:ext cx="7544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Best Seller: CMIP1042-28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9A0DC4-14D6-42F6-A327-87414E8BE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910" y="3502606"/>
            <a:ext cx="4236573" cy="31659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D36509-7116-4E40-9FA3-138A6BD7E572}"/>
              </a:ext>
            </a:extLst>
          </p:cNvPr>
          <p:cNvSpPr/>
          <p:nvPr/>
        </p:nvSpPr>
        <p:spPr>
          <a:xfrm>
            <a:off x="6702724" y="1492219"/>
            <a:ext cx="24412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222222"/>
                </a:solidFill>
                <a:latin typeface="Roboto"/>
              </a:rPr>
              <a:t>Eye black</a:t>
            </a:r>
            <a:r>
              <a:rPr lang="en-US" sz="1200" dirty="0">
                <a:solidFill>
                  <a:srgbClr val="222222"/>
                </a:solidFill>
                <a:latin typeface="Roboto"/>
              </a:rPr>
              <a:t> is a grease or strip applied </a:t>
            </a:r>
            <a:r>
              <a:rPr lang="en-US" sz="1200" b="1" dirty="0">
                <a:solidFill>
                  <a:srgbClr val="222222"/>
                </a:solidFill>
                <a:latin typeface="Roboto"/>
              </a:rPr>
              <a:t>under</a:t>
            </a:r>
            <a:r>
              <a:rPr lang="en-US" sz="1200" dirty="0">
                <a:solidFill>
                  <a:srgbClr val="222222"/>
                </a:solidFill>
                <a:latin typeface="Roboto"/>
              </a:rPr>
              <a:t> the </a:t>
            </a:r>
            <a:r>
              <a:rPr lang="en-US" sz="1200" b="1" dirty="0">
                <a:solidFill>
                  <a:srgbClr val="222222"/>
                </a:solidFill>
                <a:latin typeface="Roboto"/>
              </a:rPr>
              <a:t>eyes</a:t>
            </a:r>
            <a:r>
              <a:rPr lang="en-US" sz="1200" dirty="0">
                <a:solidFill>
                  <a:srgbClr val="222222"/>
                </a:solidFill>
                <a:latin typeface="Roboto"/>
              </a:rPr>
              <a:t> to reduce glare. It is often used by American </a:t>
            </a:r>
            <a:r>
              <a:rPr lang="en-US" sz="1200" b="1" dirty="0">
                <a:solidFill>
                  <a:srgbClr val="222222"/>
                </a:solidFill>
                <a:latin typeface="Roboto"/>
              </a:rPr>
              <a:t>football</a:t>
            </a:r>
            <a:r>
              <a:rPr lang="en-US" sz="1200" dirty="0">
                <a:solidFill>
                  <a:srgbClr val="222222"/>
                </a:solidFill>
                <a:latin typeface="Roboto"/>
              </a:rPr>
              <a:t>, baseball, and lacrosse players to mitigate the effects of bright sunlight or stadium floodlights.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CED51-32BA-41D9-B46B-C0998EA08BCF}"/>
              </a:ext>
            </a:extLst>
          </p:cNvPr>
          <p:cNvSpPr txBox="1"/>
          <p:nvPr/>
        </p:nvSpPr>
        <p:spPr>
          <a:xfrm>
            <a:off x="419716" y="4715794"/>
            <a:ext cx="401904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• 4MP High Res</a:t>
            </a:r>
          </a:p>
          <a:p>
            <a:r>
              <a:rPr lang="en-US" dirty="0"/>
              <a:t>• Matrix 2.0</a:t>
            </a:r>
          </a:p>
          <a:p>
            <a:r>
              <a:rPr lang="en-US" dirty="0"/>
              <a:t>• IR LED up to 100ft </a:t>
            </a:r>
          </a:p>
          <a:p>
            <a:r>
              <a:rPr lang="en-US" dirty="0"/>
              <a:t>• IP67 </a:t>
            </a:r>
          </a:p>
          <a:p>
            <a:r>
              <a:rPr lang="en-US" dirty="0"/>
              <a:t>• DWDR </a:t>
            </a:r>
          </a:p>
          <a:p>
            <a:r>
              <a:rPr lang="en-US" dirty="0"/>
              <a:t>• 3D DNR, BLC</a:t>
            </a:r>
          </a:p>
          <a:p>
            <a:r>
              <a:rPr lang="en-US" dirty="0"/>
              <a:t>• Advanced Compression H.265/ H.265+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1E957E-6481-4B37-9A76-F6AFAB162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493" y="4909665"/>
            <a:ext cx="1665123" cy="702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640900-4855-4C38-929B-583C2DC0A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8493" y="5616249"/>
            <a:ext cx="1660272" cy="572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53EB79-CDAA-4792-8038-2B01F1B6E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422" y="3214040"/>
            <a:ext cx="2161029" cy="10522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C7BA19-51FF-4A52-8AD6-CF23385650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09" b="95709" l="6180" r="92884">
                        <a14:foregroundMark x1="17790" y1="22388" x2="17790" y2="22388"/>
                        <a14:foregroundMark x1="37266" y1="11754" x2="37266" y2="11754"/>
                        <a14:foregroundMark x1="6367" y1="23134" x2="6367" y2="23134"/>
                        <a14:foregroundMark x1="40075" y1="23134" x2="40075" y2="23134"/>
                        <a14:foregroundMark x1="86704" y1="27985" x2="86704" y2="27985"/>
                        <a14:foregroundMark x1="93071" y1="25000" x2="93071" y2="25000"/>
                        <a14:foregroundMark x1="24532" y1="75000" x2="24532" y2="75000"/>
                        <a14:foregroundMark x1="19663" y1="71082" x2="19663" y2="71082"/>
                        <a14:foregroundMark x1="24532" y1="77239" x2="24532" y2="77239"/>
                        <a14:foregroundMark x1="26592" y1="82463" x2="27528" y2="82463"/>
                        <a14:foregroundMark x1="33333" y1="81157" x2="33333" y2="81157"/>
                        <a14:foregroundMark x1="31086" y1="75373" x2="38764" y2="65299"/>
                        <a14:foregroundMark x1="48502" y1="62687" x2="52434" y2="61381"/>
                        <a14:foregroundMark x1="51685" y1="68843" x2="69850" y2="69590"/>
                        <a14:foregroundMark x1="69850" y1="69590" x2="62921" y2="87873"/>
                        <a14:foregroundMark x1="62921" y1="87873" x2="52996" y2="92164"/>
                        <a14:foregroundMark x1="64419" y1="52799" x2="52060" y2="63993"/>
                        <a14:foregroundMark x1="55056" y1="51493" x2="33895" y2="48694"/>
                        <a14:foregroundMark x1="33895" y1="48694" x2="27154" y2="65672"/>
                        <a14:foregroundMark x1="27154" y1="65672" x2="28464" y2="83769"/>
                        <a14:foregroundMark x1="28464" y1="83769" x2="29775" y2="85634"/>
                        <a14:foregroundMark x1="73408" y1="63993" x2="73408" y2="63993"/>
                        <a14:foregroundMark x1="54682" y1="83955" x2="54682" y2="83955"/>
                        <a14:foregroundMark x1="50187" y1="86194" x2="50187" y2="86194"/>
                        <a14:foregroundMark x1="49064" y1="95709" x2="49064" y2="95709"/>
                        <a14:foregroundMark x1="73408" y1="82649" x2="73408" y2="82649"/>
                        <a14:foregroundMark x1="72472" y1="84328" x2="72472" y2="84328"/>
                        <a14:foregroundMark x1="72097" y1="85075" x2="71723" y2="85075"/>
                        <a14:foregroundMark x1="27154" y1="81157" x2="27154" y2="81157"/>
                        <a14:foregroundMark x1="24906" y1="78918" x2="24906" y2="78918"/>
                        <a14:foregroundMark x1="20412" y1="72388" x2="20412" y2="72388"/>
                        <a14:foregroundMark x1="23034" y1="76866" x2="26217" y2="82649"/>
                        <a14:foregroundMark x1="19663" y1="72761" x2="19663" y2="72761"/>
                        <a14:foregroundMark x1="27528" y1="84701" x2="27528" y2="84701"/>
                        <a14:foregroundMark x1="30337" y1="87873" x2="30337" y2="87873"/>
                        <a14:foregroundMark x1="28090" y1="85634" x2="32959" y2="89179"/>
                        <a14:foregroundMark x1="26217" y1="82463" x2="29775" y2="86940"/>
                        <a14:foregroundMark x1="30150" y1="87873" x2="34831" y2="90858"/>
                        <a14:foregroundMark x1="71161" y1="85634" x2="71161" y2="85634"/>
                        <a14:foregroundMark x1="71161" y1="85634" x2="69288" y2="87873"/>
                        <a14:foregroundMark x1="28839" y1="85075" x2="38764" y2="93097"/>
                        <a14:foregroundMark x1="49813" y1="8209" x2="49813" y2="8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3744" y="1063757"/>
            <a:ext cx="2666442" cy="2676429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70A02B7-4B80-48C7-9072-ED125DB43D38}"/>
              </a:ext>
            </a:extLst>
          </p:cNvPr>
          <p:cNvSpPr/>
          <p:nvPr/>
        </p:nvSpPr>
        <p:spPr>
          <a:xfrm>
            <a:off x="3157268" y="1693256"/>
            <a:ext cx="2009954" cy="1251255"/>
          </a:xfrm>
          <a:custGeom>
            <a:avLst/>
            <a:gdLst>
              <a:gd name="connsiteX0" fmla="*/ 0 w 1975449"/>
              <a:gd name="connsiteY0" fmla="*/ 1199072 h 1199072"/>
              <a:gd name="connsiteX1" fmla="*/ 1164566 w 1975449"/>
              <a:gd name="connsiteY1" fmla="*/ 215660 h 1199072"/>
              <a:gd name="connsiteX2" fmla="*/ 1164566 w 1975449"/>
              <a:gd name="connsiteY2" fmla="*/ 215660 h 1199072"/>
              <a:gd name="connsiteX3" fmla="*/ 1975449 w 1975449"/>
              <a:gd name="connsiteY3" fmla="*/ 0 h 119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5449" h="1199072">
                <a:moveTo>
                  <a:pt x="0" y="1199072"/>
                </a:moveTo>
                <a:lnTo>
                  <a:pt x="1164566" y="215660"/>
                </a:lnTo>
                <a:lnTo>
                  <a:pt x="1164566" y="215660"/>
                </a:lnTo>
                <a:lnTo>
                  <a:pt x="1975449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F2E93-9B41-4CBA-B31B-5D719400A4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7222" y="1141470"/>
            <a:ext cx="1482169" cy="21206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36267C-C8AC-4DC3-8CB2-2359A68EB059}"/>
              </a:ext>
            </a:extLst>
          </p:cNvPr>
          <p:cNvSpPr/>
          <p:nvPr/>
        </p:nvSpPr>
        <p:spPr>
          <a:xfrm>
            <a:off x="2528115" y="3920119"/>
            <a:ext cx="21610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&amp; CMIP8042-28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9671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3A28C9-3A80-4570-B44A-B8A4AC78D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786" y="258793"/>
            <a:ext cx="448821" cy="1603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350E93-EE2B-4D08-A6BB-FBCD4B1659C9}"/>
              </a:ext>
            </a:extLst>
          </p:cNvPr>
          <p:cNvSpPr/>
          <p:nvPr/>
        </p:nvSpPr>
        <p:spPr>
          <a:xfrm>
            <a:off x="659167" y="144534"/>
            <a:ext cx="78256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Best Seller: CMIP3362W-28M 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9A0DC4-14D6-42F6-A327-87414E8BE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727" y="2389212"/>
            <a:ext cx="5633739" cy="42099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9B1A6E-3683-4725-90A9-DDD94D00CB05}"/>
              </a:ext>
            </a:extLst>
          </p:cNvPr>
          <p:cNvSpPr txBox="1"/>
          <p:nvPr/>
        </p:nvSpPr>
        <p:spPr>
          <a:xfrm>
            <a:off x="407708" y="2290227"/>
            <a:ext cx="187602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New</a:t>
            </a:r>
            <a:r>
              <a:rPr lang="en-US" sz="1600" b="1" dirty="0"/>
              <a:t> Improved Easy</a:t>
            </a:r>
            <a:br>
              <a:rPr lang="en-US" sz="1600" b="1" dirty="0"/>
            </a:br>
            <a:r>
              <a:rPr lang="en-US" sz="1600" b="1" dirty="0"/>
              <a:t>Installation Housing</a:t>
            </a:r>
          </a:p>
          <a:p>
            <a:endParaRPr lang="en-US" b="1" dirty="0"/>
          </a:p>
          <a:p>
            <a:pPr algn="ctr"/>
            <a:r>
              <a:rPr lang="en-US" b="1" dirty="0"/>
              <a:t>ALL METAL!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80989F-5690-461B-8792-D89218C29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48" b="95485" l="7330" r="96859">
                        <a14:foregroundMark x1="8377" y1="27090" x2="14834" y2="13043"/>
                        <a14:foregroundMark x1="14834" y1="13043" x2="14834" y2="13043"/>
                        <a14:foregroundMark x1="38394" y1="7191" x2="50960" y2="10033"/>
                        <a14:foregroundMark x1="50960" y1="10033" x2="78883" y2="27592"/>
                        <a14:foregroundMark x1="78883" y1="27592" x2="83595" y2="35619"/>
                        <a14:foregroundMark x1="83595" y1="35619" x2="82548" y2="46154"/>
                        <a14:foregroundMark x1="82548" y1="46154" x2="80628" y2="48829"/>
                        <a14:foregroundMark x1="49389" y1="6522" x2="73651" y2="8519"/>
                        <a14:foregroundMark x1="79446" y1="9992" x2="92147" y2="18896"/>
                        <a14:foregroundMark x1="92147" y1="18896" x2="92845" y2="28428"/>
                        <a14:foregroundMark x1="92845" y1="28428" x2="72949" y2="72241"/>
                        <a14:foregroundMark x1="72949" y1="72241" x2="56021" y2="93980"/>
                        <a14:foregroundMark x1="56021" y1="93980" x2="46073" y2="95819"/>
                        <a14:foregroundMark x1="46073" y1="95819" x2="29843" y2="87625"/>
                        <a14:foregroundMark x1="29843" y1="87625" x2="27574" y2="83278"/>
                        <a14:foregroundMark x1="88736" y1="46393" x2="88831" y2="46154"/>
                        <a14:foregroundMark x1="86331" y1="52469" x2="87300" y2="50021"/>
                        <a14:foregroundMark x1="77312" y1="75251" x2="84273" y2="57667"/>
                        <a14:foregroundMark x1="83782" y1="60678" x2="80105" y2="69398"/>
                        <a14:foregroundMark x1="80105" y1="69398" x2="82024" y2="70234"/>
                        <a14:foregroundMark x1="92670" y1="37124" x2="94429" y2="25585"/>
                        <a14:foregroundMark x1="47120" y1="7023" x2="36824" y2="7525"/>
                        <a14:foregroundMark x1="36824" y1="7525" x2="9250" y2="17057"/>
                        <a14:foregroundMark x1="9250" y1="17057" x2="7330" y2="19565"/>
                        <a14:foregroundMark x1="16230" y1="12876" x2="31588" y2="8027"/>
                        <a14:foregroundMark x1="50960" y1="5686" x2="67054" y2="6505"/>
                        <a14:foregroundMark x1="61780" y1="5017" x2="67610" y2="5728"/>
                        <a14:foregroundMark x1="77328" y1="9453" x2="86911" y2="14716"/>
                        <a14:foregroundMark x1="86911" y1="14716" x2="86346" y2="13306"/>
                        <a14:foregroundMark x1="93543" y1="19064" x2="93271" y2="17327"/>
                        <a14:foregroundMark x1="67609" y1="5728" x2="62827" y2="4682"/>
                        <a14:foregroundMark x1="16056" y1="11538" x2="24782" y2="7692"/>
                        <a14:foregroundMark x1="24782" y1="7692" x2="28272" y2="7191"/>
                        <a14:foregroundMark x1="66571" y1="5017" x2="67856" y2="5383"/>
                        <a14:foregroundMark x1="64223" y1="4348" x2="66571" y2="5017"/>
                        <a14:foregroundMark x1="67190" y1="5184" x2="67850" y2="5392"/>
                        <a14:foregroundMark x1="94925" y1="25585" x2="95637" y2="30602"/>
                        <a14:foregroundMark x1="93702" y1="16959" x2="94309" y2="21237"/>
                        <a14:foregroundMark x1="95637" y1="30602" x2="95783" y2="30882"/>
                        <a14:foregroundMark x1="89955" y1="45309" x2="90576" y2="42977"/>
                        <a14:foregroundMark x1="80279" y1="73913" x2="80977" y2="71906"/>
                        <a14:foregroundMark x1="81850" y1="75753" x2="82548" y2="75753"/>
                        <a14:foregroundMark x1="67539" y1="5017" x2="68027" y2="5143"/>
                        <a14:foregroundMark x1="94241" y1="17893" x2="95288" y2="21237"/>
                        <a14:foregroundMark x1="95650" y1="37395" x2="95288" y2="38127"/>
                        <a14:foregroundMark x1="95462" y1="31940" x2="95462" y2="30435"/>
                        <a14:foregroundMark x1="95288" y1="33278" x2="96029" y2="25585"/>
                        <a14:foregroundMark x1="87958" y1="49331" x2="86387" y2="60201"/>
                        <a14:foregroundMark x1="69634" y1="7023" x2="80105" y2="10033"/>
                        <a14:foregroundMark x1="68935" y1="6355" x2="81850" y2="9365"/>
                        <a14:foregroundMark x1="68761" y1="6020" x2="80105" y2="8696"/>
                        <a14:foregroundMark x1="68586" y1="5518" x2="81675" y2="8528"/>
                        <a14:backgroundMark x1="93368" y1="10870" x2="98953" y2="18562"/>
                        <a14:backgroundMark x1="98953" y1="21070" x2="98604" y2="38127"/>
                        <a14:backgroundMark x1="90576" y1="12207" x2="90576" y2="11873"/>
                        <a14:backgroundMark x1="90227" y1="11706" x2="87609" y2="9866"/>
                        <a14:backgroundMark x1="90750" y1="12040" x2="91798" y2="12876"/>
                        <a14:backgroundMark x1="87435" y1="10368" x2="94764" y2="16054"/>
                        <a14:backgroundMark x1="82373" y1="76756" x2="83072" y2="75418"/>
                        <a14:backgroundMark x1="90052" y1="46321" x2="90250" y2="49633"/>
                        <a14:backgroundMark x1="89529" y1="46656" x2="90750" y2="45819"/>
                        <a14:backgroundMark x1="90227" y1="45485" x2="89529" y2="46321"/>
                        <a14:backgroundMark x1="86761" y1="60250" x2="86562" y2="61204"/>
                        <a14:backgroundMark x1="86562" y1="61204" x2="86736" y2="61538"/>
                        <a14:backgroundMark x1="68237" y1="4849" x2="69043" y2="4935"/>
                        <a14:backgroundMark x1="82818" y1="8129" x2="83072" y2="8194"/>
                        <a14:backgroundMark x1="83072" y1="8194" x2="88307" y2="11204"/>
                        <a14:backgroundMark x1="96684" y1="21237" x2="96684" y2="255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7733" y="975531"/>
            <a:ext cx="2434267" cy="254047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76B183-0D84-4207-A161-8A03813A9AD6}"/>
              </a:ext>
            </a:extLst>
          </p:cNvPr>
          <p:cNvCxnSpPr/>
          <p:nvPr/>
        </p:nvCxnSpPr>
        <p:spPr>
          <a:xfrm flipV="1">
            <a:off x="1345721" y="1806528"/>
            <a:ext cx="792012" cy="4392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331FDC7-8E03-4906-8945-DF6362CD0766}"/>
              </a:ext>
            </a:extLst>
          </p:cNvPr>
          <p:cNvSpPr/>
          <p:nvPr/>
        </p:nvSpPr>
        <p:spPr>
          <a:xfrm>
            <a:off x="176764" y="466021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• 2.8mm Fixed Lens</a:t>
            </a:r>
          </a:p>
          <a:p>
            <a:r>
              <a:rPr lang="en-US" sz="1200" dirty="0"/>
              <a:t>• Matrix IR 2.0 LED up to 100ft </a:t>
            </a:r>
          </a:p>
          <a:p>
            <a:r>
              <a:rPr lang="en-US" sz="1200" dirty="0"/>
              <a:t>• H.265 / H.265+ </a:t>
            </a:r>
          </a:p>
          <a:p>
            <a:r>
              <a:rPr lang="en-US" sz="1200" dirty="0"/>
              <a:t>• Micro SD/SDHC/SDXC Card Slot up to 128GB </a:t>
            </a:r>
          </a:p>
          <a:p>
            <a:r>
              <a:rPr lang="en-US" sz="1200" dirty="0"/>
              <a:t>• ANR (Automatic Network Replenishment)</a:t>
            </a:r>
          </a:p>
          <a:p>
            <a:r>
              <a:rPr lang="en-US" sz="1200" dirty="0"/>
              <a:t>• True WDR 120dB </a:t>
            </a:r>
          </a:p>
          <a:p>
            <a:r>
              <a:rPr lang="en-US" sz="1200" dirty="0"/>
              <a:t>• Video Content Analytics </a:t>
            </a:r>
          </a:p>
          <a:p>
            <a:r>
              <a:rPr lang="en-US" sz="1200" dirty="0"/>
              <a:t>• IP67 </a:t>
            </a:r>
          </a:p>
          <a:p>
            <a:r>
              <a:rPr lang="en-US" sz="1200" dirty="0"/>
              <a:t>• 3D DNR, BLC </a:t>
            </a:r>
          </a:p>
          <a:p>
            <a:r>
              <a:rPr lang="en-US" sz="1200" dirty="0"/>
              <a:t>• DC 12V, </a:t>
            </a:r>
            <a:r>
              <a:rPr lang="en-US" sz="1200" dirty="0" err="1"/>
              <a:t>PoE</a:t>
            </a:r>
            <a:r>
              <a:rPr lang="en-US" sz="1200" dirty="0"/>
              <a:t>, UL Listed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EBF8E1-06B2-4A22-9617-A058C43745CA}"/>
              </a:ext>
            </a:extLst>
          </p:cNvPr>
          <p:cNvSpPr txBox="1"/>
          <p:nvPr/>
        </p:nvSpPr>
        <p:spPr>
          <a:xfrm>
            <a:off x="4415230" y="1010054"/>
            <a:ext cx="4008890" cy="865346"/>
          </a:xfrm>
          <a:prstGeom prst="roundRect">
            <a:avLst>
              <a:gd name="adj" fmla="val 31867"/>
            </a:avLst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6MP High Resolution </a:t>
            </a:r>
          </a:p>
          <a:p>
            <a:r>
              <a:rPr lang="en-US" sz="2000" dirty="0">
                <a:highlight>
                  <a:srgbClr val="FFFF00"/>
                </a:highlight>
              </a:rPr>
              <a:t>  at the Price of 4MP Market Price!!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61DD76-A848-4AD6-86AF-B28E9D526A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534" y="3693734"/>
            <a:ext cx="2518913" cy="93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32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D8567A-766F-4D62-BA17-24874CBEF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51" y="1682151"/>
            <a:ext cx="9169616" cy="51726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A61265-F122-4ABC-9204-2F8CA968BA2F}"/>
              </a:ext>
            </a:extLst>
          </p:cNvPr>
          <p:cNvSpPr txBox="1"/>
          <p:nvPr/>
        </p:nvSpPr>
        <p:spPr>
          <a:xfrm>
            <a:off x="3950898" y="1190142"/>
            <a:ext cx="5122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Matrix IR Turret, 30ft Away, 2.8mm lens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CD1B92-B22F-4BAB-8284-D55B693D2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7" y="540782"/>
            <a:ext cx="1901952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12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3A28C9-3A80-4570-B44A-B8A4AC78D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786" y="258793"/>
            <a:ext cx="448821" cy="1603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C7BA19-51FF-4A52-8AD6-CF2338565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83" y="903963"/>
            <a:ext cx="3982708" cy="39976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350E93-EE2B-4D08-A6BB-FBCD4B1659C9}"/>
              </a:ext>
            </a:extLst>
          </p:cNvPr>
          <p:cNvSpPr/>
          <p:nvPr/>
        </p:nvSpPr>
        <p:spPr>
          <a:xfrm>
            <a:off x="824276" y="144534"/>
            <a:ext cx="74954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Best Seller: CMIP7043W-MZ 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9A0DC4-14D6-42F6-A327-87414E8BE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910" y="3502606"/>
            <a:ext cx="4236573" cy="3165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FF2E93-9B41-4CBA-B31B-5D719400A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222" y="1141470"/>
            <a:ext cx="1482169" cy="212068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70A02B7-4B80-48C7-9072-ED125DB43D38}"/>
              </a:ext>
            </a:extLst>
          </p:cNvPr>
          <p:cNvSpPr/>
          <p:nvPr/>
        </p:nvSpPr>
        <p:spPr>
          <a:xfrm>
            <a:off x="3053751" y="2307566"/>
            <a:ext cx="2113471" cy="1121434"/>
          </a:xfrm>
          <a:custGeom>
            <a:avLst/>
            <a:gdLst>
              <a:gd name="connsiteX0" fmla="*/ 0 w 1975449"/>
              <a:gd name="connsiteY0" fmla="*/ 1199072 h 1199072"/>
              <a:gd name="connsiteX1" fmla="*/ 1164566 w 1975449"/>
              <a:gd name="connsiteY1" fmla="*/ 215660 h 1199072"/>
              <a:gd name="connsiteX2" fmla="*/ 1164566 w 1975449"/>
              <a:gd name="connsiteY2" fmla="*/ 215660 h 1199072"/>
              <a:gd name="connsiteX3" fmla="*/ 1975449 w 1975449"/>
              <a:gd name="connsiteY3" fmla="*/ 0 h 119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5449" h="1199072">
                <a:moveTo>
                  <a:pt x="0" y="1199072"/>
                </a:moveTo>
                <a:lnTo>
                  <a:pt x="1164566" y="215660"/>
                </a:lnTo>
                <a:lnTo>
                  <a:pt x="1164566" y="215660"/>
                </a:lnTo>
                <a:lnTo>
                  <a:pt x="1975449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D36509-7116-4E40-9FA3-138A6BD7E572}"/>
              </a:ext>
            </a:extLst>
          </p:cNvPr>
          <p:cNvSpPr/>
          <p:nvPr/>
        </p:nvSpPr>
        <p:spPr>
          <a:xfrm>
            <a:off x="6702724" y="1492219"/>
            <a:ext cx="24412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222222"/>
                </a:solidFill>
                <a:latin typeface="Roboto"/>
              </a:rPr>
              <a:t>Eye black</a:t>
            </a:r>
            <a:r>
              <a:rPr lang="en-US" sz="1200" dirty="0">
                <a:solidFill>
                  <a:srgbClr val="222222"/>
                </a:solidFill>
                <a:latin typeface="Roboto"/>
              </a:rPr>
              <a:t> is a grease or strip applied </a:t>
            </a:r>
            <a:r>
              <a:rPr lang="en-US" sz="1200" b="1" dirty="0">
                <a:solidFill>
                  <a:srgbClr val="222222"/>
                </a:solidFill>
                <a:latin typeface="Roboto"/>
              </a:rPr>
              <a:t>under</a:t>
            </a:r>
            <a:r>
              <a:rPr lang="en-US" sz="1200" dirty="0">
                <a:solidFill>
                  <a:srgbClr val="222222"/>
                </a:solidFill>
                <a:latin typeface="Roboto"/>
              </a:rPr>
              <a:t> the </a:t>
            </a:r>
            <a:r>
              <a:rPr lang="en-US" sz="1200" b="1" dirty="0">
                <a:solidFill>
                  <a:srgbClr val="222222"/>
                </a:solidFill>
                <a:latin typeface="Roboto"/>
              </a:rPr>
              <a:t>eyes</a:t>
            </a:r>
            <a:r>
              <a:rPr lang="en-US" sz="1200" dirty="0">
                <a:solidFill>
                  <a:srgbClr val="222222"/>
                </a:solidFill>
                <a:latin typeface="Roboto"/>
              </a:rPr>
              <a:t> to reduce glare. It is often used by American </a:t>
            </a:r>
            <a:r>
              <a:rPr lang="en-US" sz="1200" b="1" dirty="0">
                <a:solidFill>
                  <a:srgbClr val="222222"/>
                </a:solidFill>
                <a:latin typeface="Roboto"/>
              </a:rPr>
              <a:t>football</a:t>
            </a:r>
            <a:r>
              <a:rPr lang="en-US" sz="1200" dirty="0">
                <a:solidFill>
                  <a:srgbClr val="222222"/>
                </a:solidFill>
                <a:latin typeface="Roboto"/>
              </a:rPr>
              <a:t>, baseball, and lacrosse players to mitigate the effects of bright sunlight or stadium floodlights.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CED51-32BA-41D9-B46B-C0998EA08BCF}"/>
              </a:ext>
            </a:extLst>
          </p:cNvPr>
          <p:cNvSpPr txBox="1"/>
          <p:nvPr/>
        </p:nvSpPr>
        <p:spPr>
          <a:xfrm>
            <a:off x="419716" y="4914197"/>
            <a:ext cx="40190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• Matrix 2.0</a:t>
            </a:r>
          </a:p>
          <a:p>
            <a:r>
              <a:rPr lang="en-US" dirty="0"/>
              <a:t>• Advanced Compression H.265/ H.265+ </a:t>
            </a:r>
          </a:p>
          <a:p>
            <a:r>
              <a:rPr lang="en-US" dirty="0"/>
              <a:t>• IR LED up to 100ft </a:t>
            </a:r>
          </a:p>
          <a:p>
            <a:r>
              <a:rPr lang="en-US" dirty="0"/>
              <a:t>• IP67 </a:t>
            </a:r>
          </a:p>
          <a:p>
            <a:r>
              <a:rPr lang="en-US" dirty="0"/>
              <a:t>• DWDR </a:t>
            </a:r>
          </a:p>
          <a:p>
            <a:r>
              <a:rPr lang="en-US" dirty="0"/>
              <a:t>• 3D DNR, BLC</a:t>
            </a:r>
          </a:p>
        </p:txBody>
      </p:sp>
    </p:spTree>
    <p:extLst>
      <p:ext uri="{BB962C8B-B14F-4D97-AF65-F5344CB8AC3E}">
        <p14:creationId xmlns:p14="http://schemas.microsoft.com/office/powerpoint/2010/main" val="1246355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3A28C9-3A80-4570-B44A-B8A4AC78D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786" y="258793"/>
            <a:ext cx="448821" cy="1603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C7BA19-51FF-4A52-8AD6-CF2338565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83" y="903963"/>
            <a:ext cx="3982708" cy="39976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350E93-EE2B-4D08-A6BB-FBCD4B1659C9}"/>
              </a:ext>
            </a:extLst>
          </p:cNvPr>
          <p:cNvSpPr/>
          <p:nvPr/>
        </p:nvSpPr>
        <p:spPr>
          <a:xfrm>
            <a:off x="799845" y="144534"/>
            <a:ext cx="7544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Best Seller: CMIP1042-28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9A0DC4-14D6-42F6-A327-87414E8BE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910" y="3502606"/>
            <a:ext cx="4236573" cy="3165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FF2E93-9B41-4CBA-B31B-5D719400A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222" y="1141470"/>
            <a:ext cx="1482169" cy="212068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70A02B7-4B80-48C7-9072-ED125DB43D38}"/>
              </a:ext>
            </a:extLst>
          </p:cNvPr>
          <p:cNvSpPr/>
          <p:nvPr/>
        </p:nvSpPr>
        <p:spPr>
          <a:xfrm>
            <a:off x="3053751" y="2307566"/>
            <a:ext cx="2113471" cy="1121434"/>
          </a:xfrm>
          <a:custGeom>
            <a:avLst/>
            <a:gdLst>
              <a:gd name="connsiteX0" fmla="*/ 0 w 1975449"/>
              <a:gd name="connsiteY0" fmla="*/ 1199072 h 1199072"/>
              <a:gd name="connsiteX1" fmla="*/ 1164566 w 1975449"/>
              <a:gd name="connsiteY1" fmla="*/ 215660 h 1199072"/>
              <a:gd name="connsiteX2" fmla="*/ 1164566 w 1975449"/>
              <a:gd name="connsiteY2" fmla="*/ 215660 h 1199072"/>
              <a:gd name="connsiteX3" fmla="*/ 1975449 w 1975449"/>
              <a:gd name="connsiteY3" fmla="*/ 0 h 119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5449" h="1199072">
                <a:moveTo>
                  <a:pt x="0" y="1199072"/>
                </a:moveTo>
                <a:lnTo>
                  <a:pt x="1164566" y="215660"/>
                </a:lnTo>
                <a:lnTo>
                  <a:pt x="1164566" y="215660"/>
                </a:lnTo>
                <a:lnTo>
                  <a:pt x="1975449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D36509-7116-4E40-9FA3-138A6BD7E572}"/>
              </a:ext>
            </a:extLst>
          </p:cNvPr>
          <p:cNvSpPr/>
          <p:nvPr/>
        </p:nvSpPr>
        <p:spPr>
          <a:xfrm>
            <a:off x="6702724" y="1492219"/>
            <a:ext cx="24412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222222"/>
                </a:solidFill>
                <a:latin typeface="Roboto"/>
              </a:rPr>
              <a:t>Eye black</a:t>
            </a:r>
            <a:r>
              <a:rPr lang="en-US" sz="1200" dirty="0">
                <a:solidFill>
                  <a:srgbClr val="222222"/>
                </a:solidFill>
                <a:latin typeface="Roboto"/>
              </a:rPr>
              <a:t> is a grease or strip applied </a:t>
            </a:r>
            <a:r>
              <a:rPr lang="en-US" sz="1200" b="1" dirty="0">
                <a:solidFill>
                  <a:srgbClr val="222222"/>
                </a:solidFill>
                <a:latin typeface="Roboto"/>
              </a:rPr>
              <a:t>under</a:t>
            </a:r>
            <a:r>
              <a:rPr lang="en-US" sz="1200" dirty="0">
                <a:solidFill>
                  <a:srgbClr val="222222"/>
                </a:solidFill>
                <a:latin typeface="Roboto"/>
              </a:rPr>
              <a:t> the </a:t>
            </a:r>
            <a:r>
              <a:rPr lang="en-US" sz="1200" b="1" dirty="0">
                <a:solidFill>
                  <a:srgbClr val="222222"/>
                </a:solidFill>
                <a:latin typeface="Roboto"/>
              </a:rPr>
              <a:t>eyes</a:t>
            </a:r>
            <a:r>
              <a:rPr lang="en-US" sz="1200" dirty="0">
                <a:solidFill>
                  <a:srgbClr val="222222"/>
                </a:solidFill>
                <a:latin typeface="Roboto"/>
              </a:rPr>
              <a:t> to reduce glare. It is often used by American </a:t>
            </a:r>
            <a:r>
              <a:rPr lang="en-US" sz="1200" b="1" dirty="0">
                <a:solidFill>
                  <a:srgbClr val="222222"/>
                </a:solidFill>
                <a:latin typeface="Roboto"/>
              </a:rPr>
              <a:t>football</a:t>
            </a:r>
            <a:r>
              <a:rPr lang="en-US" sz="1200" dirty="0">
                <a:solidFill>
                  <a:srgbClr val="222222"/>
                </a:solidFill>
                <a:latin typeface="Roboto"/>
              </a:rPr>
              <a:t>, baseball, and lacrosse players to mitigate the effects of bright sunlight or stadium floodlights.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CED51-32BA-41D9-B46B-C0998EA08BCF}"/>
              </a:ext>
            </a:extLst>
          </p:cNvPr>
          <p:cNvSpPr txBox="1"/>
          <p:nvPr/>
        </p:nvSpPr>
        <p:spPr>
          <a:xfrm>
            <a:off x="419716" y="4914197"/>
            <a:ext cx="40190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• Matrix 2.0</a:t>
            </a:r>
          </a:p>
          <a:p>
            <a:r>
              <a:rPr lang="en-US" dirty="0"/>
              <a:t>• Advanced Compression H.265/ H.265+ </a:t>
            </a:r>
          </a:p>
          <a:p>
            <a:r>
              <a:rPr lang="en-US" dirty="0"/>
              <a:t>• IR LED up to 100ft </a:t>
            </a:r>
          </a:p>
          <a:p>
            <a:r>
              <a:rPr lang="en-US" dirty="0"/>
              <a:t>• IP67 </a:t>
            </a:r>
          </a:p>
          <a:p>
            <a:r>
              <a:rPr lang="en-US" dirty="0"/>
              <a:t>• DWDR </a:t>
            </a:r>
          </a:p>
          <a:p>
            <a:r>
              <a:rPr lang="en-US" dirty="0"/>
              <a:t>• 3D DNR, BLC</a:t>
            </a:r>
          </a:p>
        </p:txBody>
      </p:sp>
    </p:spTree>
    <p:extLst>
      <p:ext uri="{BB962C8B-B14F-4D97-AF65-F5344CB8AC3E}">
        <p14:creationId xmlns:p14="http://schemas.microsoft.com/office/powerpoint/2010/main" val="4257927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33C913-5A89-49DA-A852-5ACF30F62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69" y="1759785"/>
            <a:ext cx="9183351" cy="51812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845AE0-F055-45D7-B92E-8ECDCCFF50F3}"/>
              </a:ext>
            </a:extLst>
          </p:cNvPr>
          <p:cNvSpPr txBox="1"/>
          <p:nvPr/>
        </p:nvSpPr>
        <p:spPr>
          <a:xfrm>
            <a:off x="6668219" y="1298120"/>
            <a:ext cx="2475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DIGITAL ZOOMED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414C0-8F7A-4E16-9FFA-FC471CE60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7" y="540782"/>
            <a:ext cx="1901952" cy="6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8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845AE0-F055-45D7-B92E-8ECDCCFF50F3}"/>
              </a:ext>
            </a:extLst>
          </p:cNvPr>
          <p:cNvSpPr txBox="1"/>
          <p:nvPr/>
        </p:nvSpPr>
        <p:spPr>
          <a:xfrm>
            <a:off x="2820838" y="1531033"/>
            <a:ext cx="6323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MATRIX IR: GIVING YOU THE BEST NIGHT VIDEOS!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414C0-8F7A-4E16-9FFA-FC471CE60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7" y="540782"/>
            <a:ext cx="1901952" cy="679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24A02-AF54-4737-9F69-3D8FC1220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0087"/>
            <a:ext cx="9144000" cy="399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79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845AE0-F055-45D7-B92E-8ECDCCFF50F3}"/>
              </a:ext>
            </a:extLst>
          </p:cNvPr>
          <p:cNvSpPr txBox="1"/>
          <p:nvPr/>
        </p:nvSpPr>
        <p:spPr>
          <a:xfrm>
            <a:off x="3838752" y="1531033"/>
            <a:ext cx="5175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TRUE WDR: THE BEST DAYTIME VIDEOS!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414C0-8F7A-4E16-9FFA-FC471CE60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7" y="540782"/>
            <a:ext cx="1901952" cy="679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0EC975-6DBF-4AEB-BAC2-6D0D8C1AE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5236"/>
            <a:ext cx="9144000" cy="338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35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845AE0-F055-45D7-B92E-8ECDCCFF50F3}"/>
              </a:ext>
            </a:extLst>
          </p:cNvPr>
          <p:cNvSpPr txBox="1"/>
          <p:nvPr/>
        </p:nvSpPr>
        <p:spPr>
          <a:xfrm>
            <a:off x="5149967" y="1531033"/>
            <a:ext cx="3864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VCA</a:t>
            </a:r>
            <a:r>
              <a:rPr lang="zh-TW" alt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TW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(Video Content Analytics)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414C0-8F7A-4E16-9FFA-FC471CE60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7" y="540782"/>
            <a:ext cx="1901952" cy="679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9940D9-42AE-4600-871A-51523C8B7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2698"/>
            <a:ext cx="9144000" cy="444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8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845AE0-F055-45D7-B92E-8ECDCCFF50F3}"/>
              </a:ext>
            </a:extLst>
          </p:cNvPr>
          <p:cNvSpPr txBox="1"/>
          <p:nvPr/>
        </p:nvSpPr>
        <p:spPr>
          <a:xfrm>
            <a:off x="4692773" y="1267402"/>
            <a:ext cx="4451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Fisheye: 360 Degrees View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414C0-8F7A-4E16-9FFA-FC471CE60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7" y="540782"/>
            <a:ext cx="1901952" cy="679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BF8A90-F195-4C2A-A78C-D4F450DD3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0757"/>
            <a:ext cx="9144000" cy="412339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2F9E21E-0BB1-4B4C-86FB-ABD41F94D5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5337" t="17092" r="43391" b="18979"/>
          <a:stretch/>
        </p:blipFill>
        <p:spPr>
          <a:xfrm>
            <a:off x="1266013" y="1477194"/>
            <a:ext cx="2924356" cy="2216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1354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845AE0-F055-45D7-B92E-8ECDCCFF50F3}"/>
              </a:ext>
            </a:extLst>
          </p:cNvPr>
          <p:cNvSpPr txBox="1"/>
          <p:nvPr/>
        </p:nvSpPr>
        <p:spPr>
          <a:xfrm>
            <a:off x="681486" y="6049800"/>
            <a:ext cx="8738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New Compression H.265+ : More Storage, Smoother Live View!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414C0-8F7A-4E16-9FFA-FC471CE60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7" y="454522"/>
            <a:ext cx="1901952" cy="679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AEDEF3-20BD-48D3-9FA9-2399A7DEF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6696"/>
            <a:ext cx="9144000" cy="450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20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845AE0-F055-45D7-B92E-8ECDCCFF50F3}"/>
              </a:ext>
            </a:extLst>
          </p:cNvPr>
          <p:cNvSpPr txBox="1"/>
          <p:nvPr/>
        </p:nvSpPr>
        <p:spPr>
          <a:xfrm>
            <a:off x="5451894" y="1123125"/>
            <a:ext cx="3692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Starlight: Colored at Night!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414C0-8F7A-4E16-9FFA-FC471CE60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7" y="454522"/>
            <a:ext cx="1901952" cy="679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A32212-0989-4EC7-BBC0-1B08B7DAD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4101"/>
            <a:ext cx="9144000" cy="447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95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1355</TotalTime>
  <Words>495</Words>
  <Application>Microsoft Office PowerPoint</Application>
  <PresentationFormat>Letter Paper (8.5x11 in)</PresentationFormat>
  <Paragraphs>132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Helvetica Light</vt:lpstr>
      <vt:lpstr>新細明體</vt:lpstr>
      <vt:lpstr>Roboto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Chang</dc:creator>
  <cp:lastModifiedBy>Grace Chang</cp:lastModifiedBy>
  <cp:revision>36</cp:revision>
  <cp:lastPrinted>2018-03-29T15:50:04Z</cp:lastPrinted>
  <dcterms:created xsi:type="dcterms:W3CDTF">2018-03-15T14:07:37Z</dcterms:created>
  <dcterms:modified xsi:type="dcterms:W3CDTF">2018-03-29T15:50:39Z</dcterms:modified>
</cp:coreProperties>
</file>